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72" r:id="rId2"/>
    <p:sldId id="291" r:id="rId3"/>
    <p:sldId id="273" r:id="rId4"/>
    <p:sldId id="312" r:id="rId5"/>
    <p:sldId id="293" r:id="rId6"/>
    <p:sldId id="295" r:id="rId7"/>
    <p:sldId id="294" r:id="rId8"/>
    <p:sldId id="296" r:id="rId9"/>
    <p:sldId id="297" r:id="rId10"/>
    <p:sldId id="315" r:id="rId11"/>
    <p:sldId id="298" r:id="rId12"/>
    <p:sldId id="299" r:id="rId13"/>
    <p:sldId id="300" r:id="rId14"/>
    <p:sldId id="316" r:id="rId15"/>
    <p:sldId id="301" r:id="rId16"/>
    <p:sldId id="302" r:id="rId17"/>
    <p:sldId id="303" r:id="rId18"/>
    <p:sldId id="306" r:id="rId19"/>
    <p:sldId id="305" r:id="rId20"/>
    <p:sldId id="304" r:id="rId21"/>
    <p:sldId id="307" r:id="rId22"/>
    <p:sldId id="308" r:id="rId23"/>
    <p:sldId id="278" r:id="rId24"/>
    <p:sldId id="314" r:id="rId25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3F6D"/>
    <a:srgbClr val="58A618"/>
    <a:srgbClr val="74709D"/>
    <a:srgbClr val="323231"/>
    <a:srgbClr val="7A1C79"/>
    <a:srgbClr val="E30613"/>
    <a:srgbClr val="7DAED3"/>
    <a:srgbClr val="A54A78"/>
    <a:srgbClr val="6DAA29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066" autoAdjust="0"/>
    <p:restoredTop sz="94623" autoAdjust="0"/>
  </p:normalViewPr>
  <p:slideViewPr>
    <p:cSldViewPr snapToGrid="0" snapToObjects="1">
      <p:cViewPr>
        <p:scale>
          <a:sx n="139" d="100"/>
          <a:sy n="139" d="100"/>
        </p:scale>
        <p:origin x="-114" y="-1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AEF68-EE70-4B5A-8E56-9128F2E1AB06}" type="datetimeFigureOut">
              <a:rPr lang="fr-BE" smtClean="0"/>
              <a:pPr/>
              <a:t>06-02-17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51138-E37E-49EB-B3DF-53485785A314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578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74882" y="1597819"/>
            <a:ext cx="5783317" cy="1102519"/>
          </a:xfrm>
        </p:spPr>
        <p:txBody>
          <a:bodyPr>
            <a:normAutofit/>
          </a:bodyPr>
          <a:lstStyle>
            <a:lvl1pPr algn="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4000" b="1" i="0" kern="1200" dirty="0">
                <a:solidFill>
                  <a:srgbClr val="262626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74881" y="2914649"/>
            <a:ext cx="5783317" cy="1079281"/>
          </a:xfrm>
        </p:spPr>
        <p:txBody>
          <a:bodyPr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Clr>
                <a:srgbClr val="1EB4D7"/>
              </a:buClr>
              <a:buFont typeface="Lucida Grande"/>
              <a:buNone/>
              <a:defRPr lang="fr-FR" sz="2400" b="0" i="0" kern="1200" dirty="0">
                <a:solidFill>
                  <a:srgbClr val="262626"/>
                </a:solidFill>
                <a:latin typeface="Trebuchet MS"/>
                <a:ea typeface="+mn-ea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7" name="Rectangle 3"/>
          <p:cNvSpPr/>
          <p:nvPr userDrawn="1"/>
        </p:nvSpPr>
        <p:spPr>
          <a:xfrm flipH="1" flipV="1">
            <a:off x="0" y="-6546"/>
            <a:ext cx="3264506" cy="5150045"/>
          </a:xfrm>
          <a:custGeom>
            <a:avLst/>
            <a:gdLst>
              <a:gd name="connsiteX0" fmla="*/ 0 w 3264506"/>
              <a:gd name="connsiteY0" fmla="*/ 0 h 5143499"/>
              <a:gd name="connsiteX1" fmla="*/ 3264506 w 3264506"/>
              <a:gd name="connsiteY1" fmla="*/ 0 h 5143499"/>
              <a:gd name="connsiteX2" fmla="*/ 3264506 w 3264506"/>
              <a:gd name="connsiteY2" fmla="*/ 5143499 h 5143499"/>
              <a:gd name="connsiteX3" fmla="*/ 0 w 3264506"/>
              <a:gd name="connsiteY3" fmla="*/ 5143499 h 5143499"/>
              <a:gd name="connsiteX4" fmla="*/ 0 w 3264506"/>
              <a:gd name="connsiteY4" fmla="*/ 0 h 5143499"/>
              <a:gd name="connsiteX0" fmla="*/ 2114561 w 3264506"/>
              <a:gd name="connsiteY0" fmla="*/ 13092 h 5143499"/>
              <a:gd name="connsiteX1" fmla="*/ 3264506 w 3264506"/>
              <a:gd name="connsiteY1" fmla="*/ 0 h 5143499"/>
              <a:gd name="connsiteX2" fmla="*/ 3264506 w 3264506"/>
              <a:gd name="connsiteY2" fmla="*/ 5143499 h 5143499"/>
              <a:gd name="connsiteX3" fmla="*/ 0 w 3264506"/>
              <a:gd name="connsiteY3" fmla="*/ 5143499 h 5143499"/>
              <a:gd name="connsiteX4" fmla="*/ 2114561 w 3264506"/>
              <a:gd name="connsiteY4" fmla="*/ 13092 h 5143499"/>
              <a:gd name="connsiteX0" fmla="*/ 2546638 w 3264506"/>
              <a:gd name="connsiteY0" fmla="*/ 0 h 5150045"/>
              <a:gd name="connsiteX1" fmla="*/ 3264506 w 3264506"/>
              <a:gd name="connsiteY1" fmla="*/ 6546 h 5150045"/>
              <a:gd name="connsiteX2" fmla="*/ 3264506 w 3264506"/>
              <a:gd name="connsiteY2" fmla="*/ 5150045 h 5150045"/>
              <a:gd name="connsiteX3" fmla="*/ 0 w 3264506"/>
              <a:gd name="connsiteY3" fmla="*/ 5150045 h 5150045"/>
              <a:gd name="connsiteX4" fmla="*/ 2546638 w 3264506"/>
              <a:gd name="connsiteY4" fmla="*/ 0 h 5150045"/>
              <a:gd name="connsiteX0" fmla="*/ 2363332 w 3264506"/>
              <a:gd name="connsiteY0" fmla="*/ 0 h 5150045"/>
              <a:gd name="connsiteX1" fmla="*/ 3264506 w 3264506"/>
              <a:gd name="connsiteY1" fmla="*/ 6546 h 5150045"/>
              <a:gd name="connsiteX2" fmla="*/ 3264506 w 3264506"/>
              <a:gd name="connsiteY2" fmla="*/ 5150045 h 5150045"/>
              <a:gd name="connsiteX3" fmla="*/ 0 w 3264506"/>
              <a:gd name="connsiteY3" fmla="*/ 5150045 h 5150045"/>
              <a:gd name="connsiteX4" fmla="*/ 2363332 w 3264506"/>
              <a:gd name="connsiteY4" fmla="*/ 0 h 515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506" h="5150045">
                <a:moveTo>
                  <a:pt x="2363332" y="0"/>
                </a:moveTo>
                <a:lnTo>
                  <a:pt x="3264506" y="6546"/>
                </a:lnTo>
                <a:lnTo>
                  <a:pt x="3264506" y="5150045"/>
                </a:lnTo>
                <a:lnTo>
                  <a:pt x="0" y="5150045"/>
                </a:lnTo>
                <a:lnTo>
                  <a:pt x="2363332" y="0"/>
                </a:lnTo>
                <a:close/>
              </a:path>
            </a:pathLst>
          </a:custGeom>
          <a:solidFill>
            <a:srgbClr val="8F3F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241" y="4125380"/>
            <a:ext cx="917210" cy="84122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593" y="4136920"/>
            <a:ext cx="1049325" cy="80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343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7E39-C444-488A-864B-39F96945C0AC}" type="datetime1">
              <a:rPr lang="fr-FR" smtClean="0"/>
              <a:pPr/>
              <a:t>06/02/2017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65100" y="4716463"/>
            <a:ext cx="2133600" cy="273844"/>
          </a:xfrm>
          <a:prstGeom prst="rect">
            <a:avLst/>
          </a:prstGeom>
        </p:spPr>
        <p:txBody>
          <a:bodyPr/>
          <a:lstStyle/>
          <a:p>
            <a:fld id="{3BDE826F-8116-3542-A27B-4E1BCD2E8D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85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C41E-6F81-4CDB-AA80-3DFB0CF22481}" type="datetime1">
              <a:rPr lang="fr-FR" smtClean="0"/>
              <a:pPr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65100" y="4716463"/>
            <a:ext cx="2133600" cy="273844"/>
          </a:xfrm>
          <a:prstGeom prst="rect">
            <a:avLst/>
          </a:prstGeom>
        </p:spPr>
        <p:txBody>
          <a:bodyPr/>
          <a:lstStyle/>
          <a:p>
            <a:fld id="{3BDE826F-8116-3542-A27B-4E1BCD2E8D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26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8B82-4B62-4332-8911-526C522E0F2D}" type="datetime1">
              <a:rPr lang="fr-FR" smtClean="0"/>
              <a:pPr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65100" y="4716463"/>
            <a:ext cx="2133600" cy="273844"/>
          </a:xfrm>
          <a:prstGeom prst="rect">
            <a:avLst/>
          </a:prstGeom>
        </p:spPr>
        <p:txBody>
          <a:bodyPr/>
          <a:lstStyle/>
          <a:p>
            <a:fld id="{3BDE826F-8116-3542-A27B-4E1BCD2E8D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356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9B2-05DE-46BA-BCCC-481A46021C86}" type="datetime1">
              <a:rPr lang="fr-FR" smtClean="0"/>
              <a:pPr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65100" y="4716463"/>
            <a:ext cx="2133600" cy="273844"/>
          </a:xfrm>
          <a:prstGeom prst="rect">
            <a:avLst/>
          </a:prstGeom>
        </p:spPr>
        <p:txBody>
          <a:bodyPr/>
          <a:lstStyle/>
          <a:p>
            <a:fld id="{3BDE826F-8116-3542-A27B-4E1BCD2E8D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262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CB71-B08A-4379-AB06-B806F3988E87}" type="datetime1">
              <a:rPr lang="fr-FR" smtClean="0"/>
              <a:pPr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65100" y="4716463"/>
            <a:ext cx="2133600" cy="273844"/>
          </a:xfrm>
          <a:prstGeom prst="rect">
            <a:avLst/>
          </a:prstGeom>
        </p:spPr>
        <p:txBody>
          <a:bodyPr/>
          <a:lstStyle/>
          <a:p>
            <a:fld id="{3BDE826F-8116-3542-A27B-4E1BCD2E8D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29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5879494" y="-6546"/>
            <a:ext cx="3264506" cy="5150045"/>
          </a:xfrm>
          <a:custGeom>
            <a:avLst/>
            <a:gdLst>
              <a:gd name="connsiteX0" fmla="*/ 0 w 3264506"/>
              <a:gd name="connsiteY0" fmla="*/ 0 h 5143499"/>
              <a:gd name="connsiteX1" fmla="*/ 3264506 w 3264506"/>
              <a:gd name="connsiteY1" fmla="*/ 0 h 5143499"/>
              <a:gd name="connsiteX2" fmla="*/ 3264506 w 3264506"/>
              <a:gd name="connsiteY2" fmla="*/ 5143499 h 5143499"/>
              <a:gd name="connsiteX3" fmla="*/ 0 w 3264506"/>
              <a:gd name="connsiteY3" fmla="*/ 5143499 h 5143499"/>
              <a:gd name="connsiteX4" fmla="*/ 0 w 3264506"/>
              <a:gd name="connsiteY4" fmla="*/ 0 h 5143499"/>
              <a:gd name="connsiteX0" fmla="*/ 2114561 w 3264506"/>
              <a:gd name="connsiteY0" fmla="*/ 13092 h 5143499"/>
              <a:gd name="connsiteX1" fmla="*/ 3264506 w 3264506"/>
              <a:gd name="connsiteY1" fmla="*/ 0 h 5143499"/>
              <a:gd name="connsiteX2" fmla="*/ 3264506 w 3264506"/>
              <a:gd name="connsiteY2" fmla="*/ 5143499 h 5143499"/>
              <a:gd name="connsiteX3" fmla="*/ 0 w 3264506"/>
              <a:gd name="connsiteY3" fmla="*/ 5143499 h 5143499"/>
              <a:gd name="connsiteX4" fmla="*/ 2114561 w 3264506"/>
              <a:gd name="connsiteY4" fmla="*/ 13092 h 5143499"/>
              <a:gd name="connsiteX0" fmla="*/ 2546638 w 3264506"/>
              <a:gd name="connsiteY0" fmla="*/ 0 h 5150045"/>
              <a:gd name="connsiteX1" fmla="*/ 3264506 w 3264506"/>
              <a:gd name="connsiteY1" fmla="*/ 6546 h 5150045"/>
              <a:gd name="connsiteX2" fmla="*/ 3264506 w 3264506"/>
              <a:gd name="connsiteY2" fmla="*/ 5150045 h 5150045"/>
              <a:gd name="connsiteX3" fmla="*/ 0 w 3264506"/>
              <a:gd name="connsiteY3" fmla="*/ 5150045 h 5150045"/>
              <a:gd name="connsiteX4" fmla="*/ 2546638 w 3264506"/>
              <a:gd name="connsiteY4" fmla="*/ 0 h 5150045"/>
              <a:gd name="connsiteX0" fmla="*/ 2363332 w 3264506"/>
              <a:gd name="connsiteY0" fmla="*/ 0 h 5150045"/>
              <a:gd name="connsiteX1" fmla="*/ 3264506 w 3264506"/>
              <a:gd name="connsiteY1" fmla="*/ 6546 h 5150045"/>
              <a:gd name="connsiteX2" fmla="*/ 3264506 w 3264506"/>
              <a:gd name="connsiteY2" fmla="*/ 5150045 h 5150045"/>
              <a:gd name="connsiteX3" fmla="*/ 0 w 3264506"/>
              <a:gd name="connsiteY3" fmla="*/ 5150045 h 5150045"/>
              <a:gd name="connsiteX4" fmla="*/ 2363332 w 3264506"/>
              <a:gd name="connsiteY4" fmla="*/ 0 h 515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506" h="5150045">
                <a:moveTo>
                  <a:pt x="2363332" y="0"/>
                </a:moveTo>
                <a:lnTo>
                  <a:pt x="3264506" y="6546"/>
                </a:lnTo>
                <a:lnTo>
                  <a:pt x="3264506" y="5150045"/>
                </a:lnTo>
                <a:lnTo>
                  <a:pt x="0" y="5150045"/>
                </a:lnTo>
                <a:lnTo>
                  <a:pt x="2363332" y="0"/>
                </a:lnTo>
                <a:close/>
              </a:path>
            </a:pathLst>
          </a:custGeom>
          <a:solidFill>
            <a:srgbClr val="8F3F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200150" y="1200151"/>
            <a:ext cx="758825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rgbClr val="8F3F6D"/>
                </a:solidFill>
              </a:rPr>
              <a:t>Sous-titre</a:t>
            </a:r>
          </a:p>
          <a:p>
            <a:pPr>
              <a:buClr>
                <a:srgbClr val="8F3F6D"/>
              </a:buClr>
            </a:pPr>
            <a:r>
              <a:rPr lang="fr-FR" sz="2400" dirty="0" smtClean="0">
                <a:solidFill>
                  <a:schemeClr val="tx1"/>
                </a:solidFill>
              </a:rPr>
              <a:t> Texte</a:t>
            </a:r>
          </a:p>
          <a:p>
            <a:pPr>
              <a:buClr>
                <a:srgbClr val="8F3F6D"/>
              </a:buClr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Texte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32" y="4131248"/>
            <a:ext cx="512880" cy="8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3100" y="234860"/>
            <a:ext cx="8115300" cy="857250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6" name="Rectangle 3"/>
          <p:cNvSpPr/>
          <p:nvPr userDrawn="1"/>
        </p:nvSpPr>
        <p:spPr>
          <a:xfrm flipH="1" flipV="1">
            <a:off x="0" y="-1290"/>
            <a:ext cx="3264506" cy="5150045"/>
          </a:xfrm>
          <a:custGeom>
            <a:avLst/>
            <a:gdLst>
              <a:gd name="connsiteX0" fmla="*/ 0 w 3264506"/>
              <a:gd name="connsiteY0" fmla="*/ 0 h 5143499"/>
              <a:gd name="connsiteX1" fmla="*/ 3264506 w 3264506"/>
              <a:gd name="connsiteY1" fmla="*/ 0 h 5143499"/>
              <a:gd name="connsiteX2" fmla="*/ 3264506 w 3264506"/>
              <a:gd name="connsiteY2" fmla="*/ 5143499 h 5143499"/>
              <a:gd name="connsiteX3" fmla="*/ 0 w 3264506"/>
              <a:gd name="connsiteY3" fmla="*/ 5143499 h 5143499"/>
              <a:gd name="connsiteX4" fmla="*/ 0 w 3264506"/>
              <a:gd name="connsiteY4" fmla="*/ 0 h 5143499"/>
              <a:gd name="connsiteX0" fmla="*/ 2114561 w 3264506"/>
              <a:gd name="connsiteY0" fmla="*/ 13092 h 5143499"/>
              <a:gd name="connsiteX1" fmla="*/ 3264506 w 3264506"/>
              <a:gd name="connsiteY1" fmla="*/ 0 h 5143499"/>
              <a:gd name="connsiteX2" fmla="*/ 3264506 w 3264506"/>
              <a:gd name="connsiteY2" fmla="*/ 5143499 h 5143499"/>
              <a:gd name="connsiteX3" fmla="*/ 0 w 3264506"/>
              <a:gd name="connsiteY3" fmla="*/ 5143499 h 5143499"/>
              <a:gd name="connsiteX4" fmla="*/ 2114561 w 3264506"/>
              <a:gd name="connsiteY4" fmla="*/ 13092 h 5143499"/>
              <a:gd name="connsiteX0" fmla="*/ 2546638 w 3264506"/>
              <a:gd name="connsiteY0" fmla="*/ 0 h 5150045"/>
              <a:gd name="connsiteX1" fmla="*/ 3264506 w 3264506"/>
              <a:gd name="connsiteY1" fmla="*/ 6546 h 5150045"/>
              <a:gd name="connsiteX2" fmla="*/ 3264506 w 3264506"/>
              <a:gd name="connsiteY2" fmla="*/ 5150045 h 5150045"/>
              <a:gd name="connsiteX3" fmla="*/ 0 w 3264506"/>
              <a:gd name="connsiteY3" fmla="*/ 5150045 h 5150045"/>
              <a:gd name="connsiteX4" fmla="*/ 2546638 w 3264506"/>
              <a:gd name="connsiteY4" fmla="*/ 0 h 5150045"/>
              <a:gd name="connsiteX0" fmla="*/ 2363332 w 3264506"/>
              <a:gd name="connsiteY0" fmla="*/ 0 h 5150045"/>
              <a:gd name="connsiteX1" fmla="*/ 3264506 w 3264506"/>
              <a:gd name="connsiteY1" fmla="*/ 6546 h 5150045"/>
              <a:gd name="connsiteX2" fmla="*/ 3264506 w 3264506"/>
              <a:gd name="connsiteY2" fmla="*/ 5150045 h 5150045"/>
              <a:gd name="connsiteX3" fmla="*/ 0 w 3264506"/>
              <a:gd name="connsiteY3" fmla="*/ 5150045 h 5150045"/>
              <a:gd name="connsiteX4" fmla="*/ 2363332 w 3264506"/>
              <a:gd name="connsiteY4" fmla="*/ 0 h 515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506" h="5150045">
                <a:moveTo>
                  <a:pt x="2363332" y="0"/>
                </a:moveTo>
                <a:lnTo>
                  <a:pt x="3264506" y="6546"/>
                </a:lnTo>
                <a:lnTo>
                  <a:pt x="3264506" y="5150045"/>
                </a:lnTo>
                <a:lnTo>
                  <a:pt x="0" y="5150045"/>
                </a:lnTo>
                <a:lnTo>
                  <a:pt x="2363332" y="0"/>
                </a:lnTo>
                <a:close/>
              </a:path>
            </a:pathLst>
          </a:custGeom>
          <a:solidFill>
            <a:srgbClr val="8F3F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idx="10"/>
          </p:nvPr>
        </p:nvSpPr>
        <p:spPr>
          <a:xfrm>
            <a:off x="1200150" y="1164743"/>
            <a:ext cx="7588250" cy="3394472"/>
          </a:xfrm>
        </p:spPr>
        <p:txBody>
          <a:bodyPr>
            <a:normAutofit/>
          </a:bodyPr>
          <a:lstStyle>
            <a:lvl1pPr algn="r">
              <a:defRPr/>
            </a:lvl1pPr>
          </a:lstStyle>
          <a:p>
            <a:pPr marL="0" indent="0">
              <a:buNone/>
            </a:pPr>
            <a:r>
              <a:rPr lang="fr-FR" sz="2800" b="1" dirty="0">
                <a:solidFill>
                  <a:srgbClr val="8F3F6D"/>
                </a:solidFill>
              </a:rPr>
              <a:t>Sous-titre</a:t>
            </a:r>
          </a:p>
          <a:p>
            <a:pPr>
              <a:buClr>
                <a:srgbClr val="8F3F6D"/>
              </a:buClr>
            </a:pPr>
            <a:r>
              <a:rPr lang="fr-FR" sz="2400" dirty="0" smtClean="0">
                <a:solidFill>
                  <a:schemeClr val="tx1"/>
                </a:solidFill>
              </a:rPr>
              <a:t> Texte</a:t>
            </a:r>
          </a:p>
          <a:p>
            <a:pPr>
              <a:buClr>
                <a:srgbClr val="8F3F6D"/>
              </a:buClr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Texte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9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C933-B9EE-4E2C-A4A6-E78776029E69}" type="datetime1">
              <a:rPr lang="fr-FR" smtClean="0"/>
              <a:pPr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41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73100" y="1092201"/>
            <a:ext cx="7588250" cy="3948906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lnSpc>
                <a:spcPct val="160000"/>
              </a:lnSpc>
              <a:spcBef>
                <a:spcPts val="288"/>
              </a:spcBef>
              <a:buClr>
                <a:srgbClr val="8F3F6D"/>
              </a:buClr>
            </a:pPr>
            <a:r>
              <a:rPr lang="fr-FR" sz="2400" dirty="0" smtClean="0"/>
              <a:t> Texte</a:t>
            </a:r>
          </a:p>
          <a:p>
            <a:pPr>
              <a:lnSpc>
                <a:spcPct val="160000"/>
              </a:lnSpc>
              <a:spcBef>
                <a:spcPts val="288"/>
              </a:spcBef>
              <a:buClr>
                <a:srgbClr val="8F3F6D"/>
              </a:buClr>
            </a:pPr>
            <a:r>
              <a:rPr lang="fr-FR" sz="2400" dirty="0" smtClean="0"/>
              <a:t> Texte</a:t>
            </a:r>
          </a:p>
          <a:p>
            <a:pPr>
              <a:lnSpc>
                <a:spcPct val="160000"/>
              </a:lnSpc>
              <a:spcBef>
                <a:spcPts val="288"/>
              </a:spcBef>
              <a:buClr>
                <a:srgbClr val="8F3F6D"/>
              </a:buClr>
            </a:pPr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32" y="4131248"/>
            <a:ext cx="512880" cy="8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96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1808-106F-435C-A9CA-4F42E424C0C5}" type="datetime1">
              <a:rPr lang="fr-FR" smtClean="0"/>
              <a:pPr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55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0786-5CCA-4079-892E-C660CDAA5BAF}" type="datetime1">
              <a:rPr lang="fr-FR" smtClean="0"/>
              <a:pPr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65100" y="4716463"/>
            <a:ext cx="2133600" cy="273844"/>
          </a:xfrm>
          <a:prstGeom prst="rect">
            <a:avLst/>
          </a:prstGeom>
        </p:spPr>
        <p:txBody>
          <a:bodyPr/>
          <a:lstStyle/>
          <a:p>
            <a:fld id="{3BDE826F-8116-3542-A27B-4E1BCD2E8D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10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1733-C955-4E6D-8157-086C900AB477}" type="datetime1">
              <a:rPr lang="fr-FR" smtClean="0"/>
              <a:pPr/>
              <a:t>06/02/2017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65100" y="4716463"/>
            <a:ext cx="2133600" cy="273844"/>
          </a:xfrm>
          <a:prstGeom prst="rect">
            <a:avLst/>
          </a:prstGeom>
        </p:spPr>
        <p:txBody>
          <a:bodyPr/>
          <a:lstStyle/>
          <a:p>
            <a:fld id="{3BDE826F-8116-3542-A27B-4E1BCD2E8D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B0C-2E6C-40C5-A5EA-115DB72F3232}" type="datetime1">
              <a:rPr lang="fr-FR" smtClean="0"/>
              <a:pPr/>
              <a:t>06/02/2017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65100" y="4716463"/>
            <a:ext cx="2133600" cy="273844"/>
          </a:xfrm>
          <a:prstGeom prst="rect">
            <a:avLst/>
          </a:prstGeom>
        </p:spPr>
        <p:txBody>
          <a:bodyPr/>
          <a:lstStyle/>
          <a:p>
            <a:fld id="{3BDE826F-8116-3542-A27B-4E1BCD2E8D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03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0450" y="1063229"/>
            <a:ext cx="7924800" cy="37040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73100" y="161529"/>
            <a:ext cx="822960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0150" y="1200151"/>
            <a:ext cx="7588250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124200" y="476726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onsolas"/>
                <a:cs typeface="Consolas"/>
              </a:defRPr>
            </a:lvl1pPr>
          </a:lstStyle>
          <a:p>
            <a:fld id="{8625DF88-42F4-4A1D-B634-A87887060E82}" type="datetime1">
              <a:rPr lang="fr-FR" smtClean="0"/>
              <a:pPr/>
              <a:t>06/02/2017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642517" y="4767263"/>
            <a:ext cx="266065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onsolas"/>
                <a:cs typeface="Consolas"/>
              </a:defRPr>
            </a:lvl1pPr>
          </a:lstStyle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32" y="4131248"/>
            <a:ext cx="512880" cy="8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5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262626"/>
          </a:solidFill>
          <a:latin typeface="Trebuchet MS"/>
          <a:ea typeface="+mj-ea"/>
          <a:cs typeface="Trebuchet M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1EB4D7"/>
        </a:buClr>
        <a:buFont typeface="Lucida Grande"/>
        <a:buChar char="&gt;"/>
        <a:defRPr sz="1200" b="0" i="0" kern="1200">
          <a:solidFill>
            <a:srgbClr val="262626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rgbClr val="262626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b="0" i="0" kern="1200">
          <a:solidFill>
            <a:srgbClr val="262626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rgbClr val="262626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rgbClr val="262626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2674882" y="1308205"/>
            <a:ext cx="5783317" cy="1102519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Résultats du sondage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sz="2222" dirty="0" smtClean="0"/>
              <a:t>Les entreprises namuroises &amp; l’exportation</a:t>
            </a:r>
            <a:endParaRPr lang="fr-BE" sz="2222" dirty="0"/>
          </a:p>
        </p:txBody>
      </p:sp>
      <p:pic>
        <p:nvPicPr>
          <p:cNvPr id="3" name="Image 2" descr="logolceqjaune.pn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3208617" y="4126931"/>
            <a:ext cx="2774342" cy="61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35186" y="367591"/>
            <a:ext cx="478917" cy="356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Capture d’écran 2017-02-02 à 20.27.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5" y="367591"/>
            <a:ext cx="8916104" cy="32414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30092" y="1615171"/>
            <a:ext cx="3487142" cy="256201"/>
          </a:xfrm>
          <a:prstGeom prst="rect">
            <a:avLst/>
          </a:prstGeom>
          <a:solidFill>
            <a:srgbClr val="8F3F6D">
              <a:alpha val="31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662337" y="2439477"/>
            <a:ext cx="902422" cy="612649"/>
          </a:xfrm>
          <a:prstGeom prst="rect">
            <a:avLst/>
          </a:prstGeom>
          <a:solidFill>
            <a:srgbClr val="8F3F6D">
              <a:alpha val="31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4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Croissance-.jpg"/>
          <p:cNvPicPr>
            <a:picLocks noChangeAspect="1"/>
          </p:cNvPicPr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1114103" y="0"/>
            <a:ext cx="8029897" cy="5143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5186" y="367591"/>
            <a:ext cx="478917" cy="356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Capture d’écran 2017-02-02 à 20.28.0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06" y="907832"/>
            <a:ext cx="8752715" cy="33473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19219" y="2247315"/>
            <a:ext cx="5214002" cy="693412"/>
          </a:xfrm>
          <a:prstGeom prst="rect">
            <a:avLst/>
          </a:prstGeom>
          <a:solidFill>
            <a:srgbClr val="8F3F6D">
              <a:alpha val="31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32" y="4131248"/>
            <a:ext cx="512880" cy="8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77878" y="942648"/>
            <a:ext cx="6674664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rgbClr val="8F3F6D"/>
                </a:solidFill>
              </a:rPr>
              <a:t>Les destinations d’affaires</a:t>
            </a:r>
            <a:endParaRPr lang="fr-FR" sz="2800" b="1" dirty="0">
              <a:solidFill>
                <a:srgbClr val="8F3F6D"/>
              </a:solidFill>
            </a:endParaRPr>
          </a:p>
        </p:txBody>
      </p:sp>
      <p:pic>
        <p:nvPicPr>
          <p:cNvPr id="8" name="Image 7" descr="init-export-angers-pays-de-lo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261" y="1960487"/>
            <a:ext cx="3477322" cy="2673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089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20007" y="323035"/>
            <a:ext cx="8603957" cy="2594083"/>
          </a:xfrm>
        </p:spPr>
        <p:txBody>
          <a:bodyPr>
            <a:normAutofit/>
          </a:bodyPr>
          <a:lstStyle/>
          <a:p>
            <a:pPr>
              <a:buClr>
                <a:srgbClr val="8F3F6D"/>
              </a:buClr>
            </a:pPr>
            <a:r>
              <a:rPr lang="fr-BE" sz="2800" dirty="0" smtClean="0">
                <a:solidFill>
                  <a:srgbClr val="8F3F6D"/>
                </a:solidFill>
              </a:rPr>
              <a:t> </a:t>
            </a:r>
            <a:r>
              <a:rPr lang="fr-BE" sz="1400" dirty="0" smtClean="0">
                <a:solidFill>
                  <a:srgbClr val="8F3F6D"/>
                </a:solidFill>
              </a:rPr>
              <a:t>Quel </a:t>
            </a:r>
            <a:endParaRPr lang="fr-BE" sz="2400" dirty="0" smtClean="0">
              <a:solidFill>
                <a:srgbClr val="8F3F6D"/>
              </a:solidFill>
            </a:endParaRPr>
          </a:p>
          <a:p>
            <a:endParaRPr lang="fr-BE" sz="2800" dirty="0"/>
          </a:p>
          <a:p>
            <a:endParaRPr lang="fr-BE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165100" y="4716463"/>
            <a:ext cx="2133600" cy="273844"/>
          </a:xfrm>
          <a:prstGeom prst="rect">
            <a:avLst/>
          </a:prstGeom>
        </p:spPr>
        <p:txBody>
          <a:bodyPr/>
          <a:lstStyle/>
          <a:p>
            <a:fld id="{3BDE826F-8116-3542-A27B-4E1BCD2E8D20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7" name="Image 6" descr="logolceqjaune.pn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5884436" y="4469488"/>
            <a:ext cx="2386153" cy="49203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5186" y="367591"/>
            <a:ext cx="478917" cy="356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Capture d’écran 2017-02-02 à 20.34.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79"/>
            <a:ext cx="9144000" cy="5056742"/>
          </a:xfrm>
          <a:prstGeom prst="rect">
            <a:avLst/>
          </a:prstGeom>
        </p:spPr>
      </p:pic>
      <p:sp>
        <p:nvSpPr>
          <p:cNvPr id="10" name="Espace réservé du contenu 5"/>
          <p:cNvSpPr txBox="1">
            <a:spLocks/>
          </p:cNvSpPr>
          <p:nvPr/>
        </p:nvSpPr>
        <p:spPr>
          <a:xfrm>
            <a:off x="254228" y="100251"/>
            <a:ext cx="8603957" cy="25940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F3F6D"/>
              </a:buClr>
              <a:buSzTx/>
              <a:buFont typeface="Lucida Grande"/>
              <a:buChar char="&gt;"/>
              <a:tabLst/>
              <a:defRPr/>
            </a:pP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F3F6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F3F6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endParaRPr kumimoji="0" lang="fr-BE" sz="2400" b="0" i="0" u="none" strike="noStrike" kern="1200" cap="none" spc="0" normalizeH="0" baseline="0" noProof="0" dirty="0" smtClean="0">
              <a:ln>
                <a:noFill/>
              </a:ln>
              <a:solidFill>
                <a:srgbClr val="8F3F6D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B4D7"/>
              </a:buClr>
              <a:buSzTx/>
              <a:buFont typeface="Lucida Grande"/>
              <a:buChar char="&gt;"/>
              <a:tabLst/>
              <a:defRPr/>
            </a:pP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B4D7"/>
              </a:buClr>
              <a:buSzTx/>
              <a:buFont typeface="Lucida Grande"/>
              <a:buChar char="&gt;"/>
              <a:tabLst/>
              <a:defRPr/>
            </a:pP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112" y="1804541"/>
            <a:ext cx="5349709" cy="523539"/>
          </a:xfrm>
          <a:prstGeom prst="rect">
            <a:avLst/>
          </a:prstGeom>
          <a:solidFill>
            <a:srgbClr val="8F3F6D">
              <a:alpha val="31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932783" y="87936"/>
            <a:ext cx="2582930" cy="324212"/>
          </a:xfrm>
          <a:prstGeom prst="rect">
            <a:avLst/>
          </a:prstGeom>
          <a:solidFill>
            <a:srgbClr val="8F3F6D">
              <a:alpha val="31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4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20007" y="323035"/>
            <a:ext cx="8603957" cy="2594083"/>
          </a:xfrm>
        </p:spPr>
        <p:txBody>
          <a:bodyPr>
            <a:normAutofit/>
          </a:bodyPr>
          <a:lstStyle/>
          <a:p>
            <a:pPr>
              <a:buClr>
                <a:srgbClr val="8F3F6D"/>
              </a:buClr>
            </a:pPr>
            <a:r>
              <a:rPr lang="fr-BE" sz="2800" dirty="0" smtClean="0">
                <a:solidFill>
                  <a:srgbClr val="8F3F6D"/>
                </a:solidFill>
              </a:rPr>
              <a:t> </a:t>
            </a:r>
            <a:r>
              <a:rPr lang="fr-BE" sz="1400" dirty="0" smtClean="0">
                <a:solidFill>
                  <a:srgbClr val="8F3F6D"/>
                </a:solidFill>
              </a:rPr>
              <a:t>Quel </a:t>
            </a:r>
            <a:endParaRPr lang="fr-BE" sz="2400" dirty="0" smtClean="0">
              <a:solidFill>
                <a:srgbClr val="8F3F6D"/>
              </a:solidFill>
            </a:endParaRPr>
          </a:p>
          <a:p>
            <a:endParaRPr lang="fr-BE" sz="2800" dirty="0"/>
          </a:p>
          <a:p>
            <a:endParaRPr lang="fr-BE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165100" y="4716463"/>
            <a:ext cx="2133600" cy="273844"/>
          </a:xfrm>
          <a:prstGeom prst="rect">
            <a:avLst/>
          </a:prstGeom>
        </p:spPr>
        <p:txBody>
          <a:bodyPr/>
          <a:lstStyle/>
          <a:p>
            <a:fld id="{3BDE826F-8116-3542-A27B-4E1BCD2E8D20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7" name="Image 6" descr="logolceqjaune.pn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5884436" y="4469488"/>
            <a:ext cx="2386153" cy="49203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5186" y="367591"/>
            <a:ext cx="478917" cy="356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Capture d’écran 2017-02-02 à 20.34.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79"/>
            <a:ext cx="9144000" cy="5056742"/>
          </a:xfrm>
          <a:prstGeom prst="rect">
            <a:avLst/>
          </a:prstGeom>
        </p:spPr>
      </p:pic>
      <p:sp>
        <p:nvSpPr>
          <p:cNvPr id="10" name="Espace réservé du contenu 5"/>
          <p:cNvSpPr txBox="1">
            <a:spLocks/>
          </p:cNvSpPr>
          <p:nvPr/>
        </p:nvSpPr>
        <p:spPr>
          <a:xfrm>
            <a:off x="254228" y="100251"/>
            <a:ext cx="8603957" cy="25940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F3F6D"/>
              </a:buClr>
              <a:buSzTx/>
              <a:buFont typeface="Lucida Grande"/>
              <a:buChar char="&gt;"/>
              <a:tabLst/>
              <a:defRPr/>
            </a:pP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F3F6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F3F6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endParaRPr kumimoji="0" lang="fr-BE" sz="2400" b="0" i="0" u="none" strike="noStrike" kern="1200" cap="none" spc="0" normalizeH="0" baseline="0" noProof="0" dirty="0" smtClean="0">
              <a:ln>
                <a:noFill/>
              </a:ln>
              <a:solidFill>
                <a:srgbClr val="8F3F6D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B4D7"/>
              </a:buClr>
              <a:buSzTx/>
              <a:buFont typeface="Lucida Grande"/>
              <a:buChar char="&gt;"/>
              <a:tabLst/>
              <a:defRPr/>
            </a:pP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B4D7"/>
              </a:buClr>
              <a:buSzTx/>
              <a:buFont typeface="Lucida Grande"/>
              <a:buChar char="&gt;"/>
              <a:tabLst/>
              <a:defRPr/>
            </a:pP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111" y="3486553"/>
            <a:ext cx="5349709" cy="362022"/>
          </a:xfrm>
          <a:prstGeom prst="rect">
            <a:avLst/>
          </a:prstGeom>
          <a:solidFill>
            <a:srgbClr val="8F3F6D">
              <a:alpha val="31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68339" y="412148"/>
            <a:ext cx="3141623" cy="324212"/>
          </a:xfrm>
          <a:prstGeom prst="rect">
            <a:avLst/>
          </a:prstGeom>
          <a:solidFill>
            <a:srgbClr val="8F3F6D">
              <a:alpha val="31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4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77878" y="942648"/>
            <a:ext cx="6674664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rgbClr val="8F3F6D"/>
                </a:solidFill>
              </a:rPr>
              <a:t>Les besoins et attentes des entreprises</a:t>
            </a:r>
            <a:endParaRPr lang="fr-FR" sz="2800" b="1" dirty="0">
              <a:solidFill>
                <a:srgbClr val="8F3F6D"/>
              </a:solidFill>
            </a:endParaRPr>
          </a:p>
        </p:txBody>
      </p:sp>
      <p:pic>
        <p:nvPicPr>
          <p:cNvPr id="8" name="Image 7" descr="init-export-angers-pays-de-lo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261" y="1960487"/>
            <a:ext cx="3477322" cy="2673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089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20007" y="323035"/>
            <a:ext cx="8603957" cy="2594083"/>
          </a:xfrm>
        </p:spPr>
        <p:txBody>
          <a:bodyPr>
            <a:normAutofit/>
          </a:bodyPr>
          <a:lstStyle/>
          <a:p>
            <a:pPr>
              <a:buClr>
                <a:srgbClr val="8F3F6D"/>
              </a:buClr>
            </a:pPr>
            <a:r>
              <a:rPr lang="fr-BE" sz="2800" dirty="0" smtClean="0">
                <a:solidFill>
                  <a:srgbClr val="8F3F6D"/>
                </a:solidFill>
              </a:rPr>
              <a:t> </a:t>
            </a:r>
            <a:r>
              <a:rPr lang="fr-BE" sz="1400" dirty="0" smtClean="0">
                <a:solidFill>
                  <a:srgbClr val="8F3F6D"/>
                </a:solidFill>
              </a:rPr>
              <a:t>Quel </a:t>
            </a:r>
            <a:endParaRPr lang="fr-BE" sz="2400" dirty="0" smtClean="0">
              <a:solidFill>
                <a:srgbClr val="8F3F6D"/>
              </a:solidFill>
            </a:endParaRPr>
          </a:p>
          <a:p>
            <a:endParaRPr lang="fr-BE" sz="2800" dirty="0"/>
          </a:p>
          <a:p>
            <a:endParaRPr lang="fr-BE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165100" y="4716463"/>
            <a:ext cx="2133600" cy="273844"/>
          </a:xfrm>
          <a:prstGeom prst="rect">
            <a:avLst/>
          </a:prstGeom>
        </p:spPr>
        <p:txBody>
          <a:bodyPr/>
          <a:lstStyle/>
          <a:p>
            <a:fld id="{3BDE826F-8116-3542-A27B-4E1BCD2E8D20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7" name="Image 6" descr="logolceqjaune.pn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5884436" y="4469488"/>
            <a:ext cx="2386153" cy="49203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5186" y="367591"/>
            <a:ext cx="478917" cy="356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Capture d’écran 2017-02-02 à 20.34.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Espace réservé du contenu 5"/>
          <p:cNvSpPr txBox="1">
            <a:spLocks/>
          </p:cNvSpPr>
          <p:nvPr/>
        </p:nvSpPr>
        <p:spPr>
          <a:xfrm>
            <a:off x="254228" y="100251"/>
            <a:ext cx="8603957" cy="25940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F3F6D"/>
              </a:buClr>
              <a:buSzTx/>
              <a:buFont typeface="Lucida Grande"/>
              <a:buChar char="&gt;"/>
              <a:tabLst/>
              <a:defRPr/>
            </a:pP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F3F6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F3F6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endParaRPr kumimoji="0" lang="fr-BE" sz="2400" b="0" i="0" u="none" strike="noStrike" kern="1200" cap="none" spc="0" normalizeH="0" baseline="0" noProof="0" dirty="0" smtClean="0">
              <a:ln>
                <a:noFill/>
              </a:ln>
              <a:solidFill>
                <a:srgbClr val="8F3F6D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B4D7"/>
              </a:buClr>
              <a:buSzTx/>
              <a:buFont typeface="Lucida Grande"/>
              <a:buChar char="&gt;"/>
              <a:tabLst/>
              <a:defRPr/>
            </a:pP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B4D7"/>
              </a:buClr>
              <a:buSzTx/>
              <a:buFont typeface="Lucida Grande"/>
              <a:buChar char="&gt;"/>
              <a:tabLst/>
              <a:defRPr/>
            </a:pP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677" y="1592900"/>
            <a:ext cx="6207570" cy="1459226"/>
          </a:xfrm>
          <a:prstGeom prst="rect">
            <a:avLst/>
          </a:prstGeom>
          <a:solidFill>
            <a:srgbClr val="8F3F6D">
              <a:alpha val="31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4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77878" y="942648"/>
            <a:ext cx="6674664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8F3F6D"/>
                </a:solidFill>
              </a:rPr>
              <a:t>Les freins des entreprises non exportatrices</a:t>
            </a:r>
            <a:endParaRPr lang="fr-FR" sz="2400" b="1" dirty="0">
              <a:solidFill>
                <a:srgbClr val="8F3F6D"/>
              </a:solidFill>
            </a:endParaRPr>
          </a:p>
        </p:txBody>
      </p:sp>
      <p:pic>
        <p:nvPicPr>
          <p:cNvPr id="8" name="Image 7" descr="init-export-angers-pays-de-lo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261" y="1960487"/>
            <a:ext cx="3477322" cy="2673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089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86584" y="4"/>
            <a:ext cx="8603957" cy="2594083"/>
          </a:xfrm>
        </p:spPr>
        <p:txBody>
          <a:bodyPr>
            <a:normAutofit/>
          </a:bodyPr>
          <a:lstStyle/>
          <a:p>
            <a:pPr>
              <a:buClr>
                <a:srgbClr val="8F3F6D"/>
              </a:buClr>
            </a:pPr>
            <a:r>
              <a:rPr lang="fr-BE" sz="2800" dirty="0" smtClean="0">
                <a:solidFill>
                  <a:srgbClr val="8F3F6D"/>
                </a:solidFill>
              </a:rPr>
              <a:t> </a:t>
            </a:r>
            <a:r>
              <a:rPr lang="fr-BE" sz="1400" dirty="0" smtClean="0">
                <a:solidFill>
                  <a:srgbClr val="8F3F6D"/>
                </a:solidFill>
              </a:rPr>
              <a:t> </a:t>
            </a:r>
            <a:endParaRPr lang="fr-BE" sz="2400" dirty="0" smtClean="0">
              <a:solidFill>
                <a:srgbClr val="8F3F6D"/>
              </a:solidFill>
            </a:endParaRPr>
          </a:p>
          <a:p>
            <a:endParaRPr lang="fr-BE" sz="2800" dirty="0"/>
          </a:p>
          <a:p>
            <a:endParaRPr lang="fr-BE" sz="2800" dirty="0"/>
          </a:p>
        </p:txBody>
      </p:sp>
      <p:pic>
        <p:nvPicPr>
          <p:cNvPr id="7" name="Image 6" descr="logolceqjaune.pn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5884436" y="4469488"/>
            <a:ext cx="2386153" cy="492032"/>
          </a:xfrm>
          <a:prstGeom prst="rect">
            <a:avLst/>
          </a:prstGeom>
        </p:spPr>
      </p:pic>
      <p:pic>
        <p:nvPicPr>
          <p:cNvPr id="9" name="Image 8" descr="Capture d’écran 2017-02-02 à 20.45.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07" y="0"/>
            <a:ext cx="784173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2420" y="1080497"/>
            <a:ext cx="7277108" cy="779740"/>
          </a:xfrm>
          <a:prstGeom prst="rect">
            <a:avLst/>
          </a:prstGeom>
          <a:solidFill>
            <a:srgbClr val="8F3F6D">
              <a:alpha val="31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4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77877" y="942648"/>
            <a:ext cx="7777625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8F3F6D"/>
                </a:solidFill>
              </a:rPr>
              <a:t>Les motivations des entreprises non exportatrices</a:t>
            </a:r>
            <a:endParaRPr lang="fr-FR" sz="2400" b="1" dirty="0">
              <a:solidFill>
                <a:srgbClr val="8F3F6D"/>
              </a:solidFill>
            </a:endParaRPr>
          </a:p>
        </p:txBody>
      </p:sp>
      <p:pic>
        <p:nvPicPr>
          <p:cNvPr id="8" name="Image 7" descr="init-export-angers-pays-de-lo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261" y="1960487"/>
            <a:ext cx="3477322" cy="2673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089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20007" y="323035"/>
            <a:ext cx="8603957" cy="2594083"/>
          </a:xfrm>
        </p:spPr>
        <p:txBody>
          <a:bodyPr>
            <a:normAutofit/>
          </a:bodyPr>
          <a:lstStyle/>
          <a:p>
            <a:pPr>
              <a:buClr>
                <a:srgbClr val="8F3F6D"/>
              </a:buClr>
            </a:pPr>
            <a:r>
              <a:rPr lang="fr-BE" sz="2800" dirty="0" smtClean="0">
                <a:solidFill>
                  <a:srgbClr val="8F3F6D"/>
                </a:solidFill>
              </a:rPr>
              <a:t> Les entreprises exportatrices sont majoritaires</a:t>
            </a:r>
          </a:p>
          <a:p>
            <a:endParaRPr lang="fr-BE" sz="2800" dirty="0"/>
          </a:p>
          <a:p>
            <a:endParaRPr lang="fr-BE" sz="2800" dirty="0"/>
          </a:p>
        </p:txBody>
      </p:sp>
      <p:pic>
        <p:nvPicPr>
          <p:cNvPr id="9" name="Imag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969106"/>
            <a:ext cx="4402722" cy="2377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Capture d’écran 2017-02-02 à 19.48.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630" y="835437"/>
            <a:ext cx="4163960" cy="2511280"/>
          </a:xfrm>
          <a:prstGeom prst="rect">
            <a:avLst/>
          </a:prstGeom>
        </p:spPr>
      </p:pic>
      <p:sp>
        <p:nvSpPr>
          <p:cNvPr id="11" name="Espace réservé du contenu 5"/>
          <p:cNvSpPr txBox="1">
            <a:spLocks/>
          </p:cNvSpPr>
          <p:nvPr/>
        </p:nvSpPr>
        <p:spPr>
          <a:xfrm>
            <a:off x="320007" y="3530250"/>
            <a:ext cx="8603957" cy="7721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F3F6D"/>
              </a:buClr>
              <a:buSzTx/>
              <a:buFont typeface="Lucida Grande"/>
              <a:buChar char="&gt;"/>
              <a:tabLst/>
              <a:defRPr/>
            </a:pP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F3F6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fr-B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F3F6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Si</a:t>
            </a:r>
            <a:r>
              <a:rPr kumimoji="0" lang="fr-BE" sz="2000" b="0" i="0" u="none" strike="noStrike" kern="1200" cap="none" spc="0" normalizeH="0" noProof="0" dirty="0" smtClean="0">
                <a:ln>
                  <a:noFill/>
                </a:ln>
                <a:solidFill>
                  <a:srgbClr val="8F3F6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on ajoute les entreprises qui souhaitent exporter, on atteint 76 % …</a:t>
            </a:r>
            <a:endParaRPr kumimoji="0" lang="fr-BE" sz="2000" b="0" i="0" u="none" strike="noStrike" kern="1200" cap="none" spc="0" normalizeH="0" baseline="0" noProof="0" dirty="0" smtClean="0">
              <a:ln>
                <a:noFill/>
              </a:ln>
              <a:solidFill>
                <a:srgbClr val="8F3F6D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B4D7"/>
              </a:buClr>
              <a:buSzTx/>
              <a:buFont typeface="Lucida Grande"/>
              <a:buChar char="&gt;"/>
              <a:tabLst/>
              <a:defRPr/>
            </a:pP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B4D7"/>
              </a:buClr>
              <a:buSzTx/>
              <a:buFont typeface="Lucida Grande"/>
              <a:buChar char="&gt;"/>
              <a:tabLst/>
              <a:defRPr/>
            </a:pP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634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apture d’écran 2017-02-02 à 20.40.4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243" y="227188"/>
            <a:ext cx="8007615" cy="45108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4497" y="1487076"/>
            <a:ext cx="7756173" cy="1041510"/>
          </a:xfrm>
          <a:prstGeom prst="rect">
            <a:avLst/>
          </a:prstGeom>
          <a:solidFill>
            <a:srgbClr val="8F3F6D">
              <a:alpha val="31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4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77877" y="653034"/>
            <a:ext cx="7777625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8F3F6D"/>
                </a:solidFill>
              </a:rPr>
              <a:t>Les destinations privilégiées 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rgbClr val="8F3F6D"/>
                </a:solidFill>
              </a:rPr>
              <a:t>par les entreprises non exportatrices</a:t>
            </a:r>
            <a:endParaRPr lang="fr-FR" sz="2400" b="1" dirty="0">
              <a:solidFill>
                <a:srgbClr val="8F3F6D"/>
              </a:solidFill>
            </a:endParaRPr>
          </a:p>
        </p:txBody>
      </p:sp>
      <p:pic>
        <p:nvPicPr>
          <p:cNvPr id="8" name="Image 7" descr="init-export-angers-pays-de-lo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261" y="1960487"/>
            <a:ext cx="3477322" cy="2673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089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apture d’écran 2017-02-02 à 20.48.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97" y="133672"/>
            <a:ext cx="8598090" cy="3823829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86584" y="111394"/>
            <a:ext cx="8603957" cy="2594083"/>
          </a:xfrm>
        </p:spPr>
        <p:txBody>
          <a:bodyPr>
            <a:normAutofit/>
          </a:bodyPr>
          <a:lstStyle/>
          <a:p>
            <a:pPr>
              <a:buClr>
                <a:srgbClr val="8F3F6D"/>
              </a:buClr>
            </a:pPr>
            <a:r>
              <a:rPr lang="fr-BE" sz="2800" dirty="0" smtClean="0">
                <a:solidFill>
                  <a:srgbClr val="8F3F6D"/>
                </a:solidFill>
              </a:rPr>
              <a:t> </a:t>
            </a:r>
            <a:r>
              <a:rPr lang="fr-BE" sz="1400" dirty="0" smtClean="0">
                <a:solidFill>
                  <a:srgbClr val="8F3F6D"/>
                </a:solidFill>
              </a:rPr>
              <a:t> </a:t>
            </a:r>
            <a:endParaRPr lang="fr-BE" sz="2400" dirty="0" smtClean="0">
              <a:solidFill>
                <a:srgbClr val="8F3F6D"/>
              </a:solidFill>
            </a:endParaRPr>
          </a:p>
          <a:p>
            <a:endParaRPr lang="fr-BE" sz="2800" dirty="0"/>
          </a:p>
          <a:p>
            <a:endParaRPr lang="fr-BE" sz="28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0" y="-563818"/>
            <a:ext cx="9442792" cy="628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4586" y="927571"/>
            <a:ext cx="5434733" cy="32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onfusion-alignement2-1024x7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89" y="0"/>
            <a:ext cx="7297374" cy="515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77878" y="942648"/>
            <a:ext cx="6674664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rgbClr val="8F3F6D"/>
                </a:solidFill>
              </a:rPr>
              <a:t>Le profil des entreprises exportatrices</a:t>
            </a:r>
            <a:endParaRPr lang="fr-FR" sz="2800" b="1" dirty="0">
              <a:solidFill>
                <a:srgbClr val="8F3F6D"/>
              </a:solidFill>
            </a:endParaRPr>
          </a:p>
        </p:txBody>
      </p:sp>
      <p:pic>
        <p:nvPicPr>
          <p:cNvPr id="8" name="Image 7" descr="init-export-angers-pays-de-lo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261" y="1960487"/>
            <a:ext cx="3477322" cy="2673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089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Capture d’écran 2017-02-02 à 20.06.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85" y="302789"/>
            <a:ext cx="7206102" cy="3593977"/>
          </a:xfrm>
          <a:prstGeom prst="rect">
            <a:avLst/>
          </a:prstGeom>
        </p:spPr>
      </p:pic>
      <p:pic>
        <p:nvPicPr>
          <p:cNvPr id="9" name="Image 8" descr="departement_tourisme_lyon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" y="4028190"/>
            <a:ext cx="1769409" cy="1176657"/>
          </a:xfrm>
          <a:prstGeom prst="rect">
            <a:avLst/>
          </a:prstGeom>
        </p:spPr>
      </p:pic>
      <p:pic>
        <p:nvPicPr>
          <p:cNvPr id="6" name="Image 5" descr="cul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141" y="3939145"/>
            <a:ext cx="2139077" cy="1204354"/>
          </a:xfrm>
          <a:prstGeom prst="rect">
            <a:avLst/>
          </a:prstGeom>
        </p:spPr>
      </p:pic>
      <p:pic>
        <p:nvPicPr>
          <p:cNvPr id="8" name="Image 7" descr="santc3a9-connectc3a9e-w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219" y="4028740"/>
            <a:ext cx="1671155" cy="1114759"/>
          </a:xfrm>
          <a:prstGeom prst="rect">
            <a:avLst/>
          </a:prstGeom>
        </p:spPr>
      </p:pic>
      <p:pic>
        <p:nvPicPr>
          <p:cNvPr id="10" name="Image 9" descr="a57730ab08636520fb30d67cd4d6d360d624f82d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374" y="4028190"/>
            <a:ext cx="1914113" cy="1115310"/>
          </a:xfrm>
          <a:prstGeom prst="rect">
            <a:avLst/>
          </a:prstGeom>
        </p:spPr>
      </p:pic>
      <p:pic>
        <p:nvPicPr>
          <p:cNvPr id="12" name="Image 11" descr="industri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3487" y="4032370"/>
            <a:ext cx="1670513" cy="11111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5641" y="1258723"/>
            <a:ext cx="6874015" cy="256201"/>
          </a:xfrm>
          <a:prstGeom prst="rect">
            <a:avLst/>
          </a:prstGeom>
          <a:solidFill>
            <a:srgbClr val="8F3F6D">
              <a:alpha val="31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53208" y="1477957"/>
            <a:ext cx="6874015" cy="256201"/>
          </a:xfrm>
          <a:prstGeom prst="rect">
            <a:avLst/>
          </a:prstGeom>
          <a:solidFill>
            <a:srgbClr val="8F3F6D">
              <a:alpha val="31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53208" y="2391355"/>
            <a:ext cx="6874015" cy="256201"/>
          </a:xfrm>
          <a:prstGeom prst="rect">
            <a:avLst/>
          </a:prstGeom>
          <a:solidFill>
            <a:srgbClr val="8F3F6D">
              <a:alpha val="31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49634" y="2610589"/>
            <a:ext cx="6874015" cy="256201"/>
          </a:xfrm>
          <a:prstGeom prst="rect">
            <a:avLst/>
          </a:prstGeom>
          <a:solidFill>
            <a:srgbClr val="8F3F6D">
              <a:alpha val="31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57201" y="2829823"/>
            <a:ext cx="6874015" cy="256201"/>
          </a:xfrm>
          <a:prstGeom prst="rect">
            <a:avLst/>
          </a:prstGeom>
          <a:solidFill>
            <a:srgbClr val="8F3F6D">
              <a:alpha val="31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4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Capture d’écran 2017-02-02 à 20.13.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40235"/>
            <a:ext cx="8703160" cy="2791135"/>
          </a:xfrm>
          <a:prstGeom prst="rect">
            <a:avLst/>
          </a:prstGeom>
        </p:spPr>
      </p:pic>
      <p:pic>
        <p:nvPicPr>
          <p:cNvPr id="9" name="Image 8" descr="PME-PM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57" y="3153899"/>
            <a:ext cx="3014516" cy="16485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48872" y="1982768"/>
            <a:ext cx="6718041" cy="256201"/>
          </a:xfrm>
          <a:prstGeom prst="rect">
            <a:avLst/>
          </a:prstGeom>
          <a:solidFill>
            <a:srgbClr val="8F3F6D">
              <a:alpha val="31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4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apture d’écran 2017-02-02 à 20.13.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8" y="192946"/>
            <a:ext cx="8771455" cy="2591840"/>
          </a:xfrm>
          <a:prstGeom prst="rect">
            <a:avLst/>
          </a:prstGeom>
        </p:spPr>
      </p:pic>
      <p:pic>
        <p:nvPicPr>
          <p:cNvPr id="11" name="Image 10" descr="rmw-udemysf-9654-Rev-700x4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723" y="2622871"/>
            <a:ext cx="3372084" cy="2297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660013" y="1514924"/>
            <a:ext cx="6874015" cy="256201"/>
          </a:xfrm>
          <a:prstGeom prst="rect">
            <a:avLst/>
          </a:prstGeom>
          <a:solidFill>
            <a:srgbClr val="8F3F6D">
              <a:alpha val="31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4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apture d’écran 2017-02-02 à 19.49.2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241" y="1984674"/>
            <a:ext cx="8157250" cy="286085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91" y="281615"/>
            <a:ext cx="2370791" cy="15805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Rectangle 7"/>
          <p:cNvSpPr/>
          <p:nvPr/>
        </p:nvSpPr>
        <p:spPr>
          <a:xfrm>
            <a:off x="254228" y="3018708"/>
            <a:ext cx="7978994" cy="846575"/>
          </a:xfrm>
          <a:prstGeom prst="rect">
            <a:avLst/>
          </a:prstGeom>
          <a:solidFill>
            <a:srgbClr val="8F3F6D">
              <a:alpha val="31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4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77878" y="942648"/>
            <a:ext cx="6674664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rgbClr val="8F3F6D"/>
                </a:solidFill>
              </a:rPr>
              <a:t>Le chiffre d’affaires à l’exportation</a:t>
            </a:r>
            <a:endParaRPr lang="fr-FR" sz="2800" b="1" dirty="0">
              <a:solidFill>
                <a:srgbClr val="8F3F6D"/>
              </a:solidFill>
            </a:endParaRPr>
          </a:p>
        </p:txBody>
      </p:sp>
      <p:pic>
        <p:nvPicPr>
          <p:cNvPr id="8" name="Image 7" descr="init-export-angers-pays-de-lo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261" y="1960487"/>
            <a:ext cx="3477322" cy="2673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089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35186" y="367591"/>
            <a:ext cx="478917" cy="356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Capture d’écran 2017-02-02 à 20.27.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5" y="367591"/>
            <a:ext cx="8916104" cy="32414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30092" y="1615171"/>
            <a:ext cx="3487142" cy="256201"/>
          </a:xfrm>
          <a:prstGeom prst="rect">
            <a:avLst/>
          </a:prstGeom>
          <a:solidFill>
            <a:srgbClr val="8F3F6D">
              <a:alpha val="31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4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VECO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DEVECO</Template>
  <TotalTime>374</TotalTime>
  <Words>77</Words>
  <Application>Microsoft Office PowerPoint</Application>
  <PresentationFormat>Affichage à l'écran (16:9)</PresentationFormat>
  <Paragraphs>29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DEVECO</vt:lpstr>
      <vt:lpstr>Résultats du sondage  Les entreprises namuroises &amp; l’exportation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 </vt:lpstr>
      <vt:lpstr>Présentation PowerPoint</vt:lpstr>
      <vt:lpstr>Présentation PowerPoint</vt:lpstr>
      <vt:lpstr>Présentation PowerPoint</vt:lpstr>
      <vt:lpstr> </vt:lpstr>
      <vt:lpstr>Présentation PowerPoint</vt:lpstr>
      <vt:lpstr>Présentation PowerPoint</vt:lpstr>
      <vt:lpstr> </vt:lpstr>
      <vt:lpstr>Présentation PowerPoint</vt:lpstr>
      <vt:lpstr> </vt:lpstr>
      <vt:lpstr>Présentation PowerPoint</vt:lpstr>
      <vt:lpstr> </vt:lpstr>
      <vt:lpstr>Présentation PowerPoint</vt:lpstr>
      <vt:lpstr>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Actions collectives à l’international</dc:title>
  <dc:creator>SCHMITZ Sophie</dc:creator>
  <cp:lastModifiedBy>SCHMITZ Sophie</cp:lastModifiedBy>
  <cp:revision>70</cp:revision>
  <dcterms:created xsi:type="dcterms:W3CDTF">2017-02-05T11:30:25Z</dcterms:created>
  <dcterms:modified xsi:type="dcterms:W3CDTF">2017-02-06T12:32:34Z</dcterms:modified>
</cp:coreProperties>
</file>