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2" r:id="rId2"/>
    <p:sldId id="273" r:id="rId3"/>
    <p:sldId id="274" r:id="rId4"/>
    <p:sldId id="280" r:id="rId5"/>
    <p:sldId id="277" r:id="rId6"/>
    <p:sldId id="292" r:id="rId7"/>
    <p:sldId id="281" r:id="rId8"/>
    <p:sldId id="290" r:id="rId9"/>
    <p:sldId id="279" r:id="rId10"/>
    <p:sldId id="283" r:id="rId11"/>
    <p:sldId id="282" r:id="rId12"/>
    <p:sldId id="286" r:id="rId13"/>
    <p:sldId id="289" r:id="rId14"/>
    <p:sldId id="284" r:id="rId15"/>
    <p:sldId id="296" r:id="rId16"/>
    <p:sldId id="294" r:id="rId17"/>
    <p:sldId id="287" r:id="rId18"/>
    <p:sldId id="278" r:id="rId19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3F6D"/>
    <a:srgbClr val="58A618"/>
    <a:srgbClr val="74709D"/>
    <a:srgbClr val="323231"/>
    <a:srgbClr val="7A1C79"/>
    <a:srgbClr val="E30613"/>
    <a:srgbClr val="7DAED3"/>
    <a:srgbClr val="A54A78"/>
    <a:srgbClr val="6DAA29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66" autoAdjust="0"/>
    <p:restoredTop sz="94623" autoAdjust="0"/>
  </p:normalViewPr>
  <p:slideViewPr>
    <p:cSldViewPr snapToGrid="0" snapToObjects="1">
      <p:cViewPr varScale="1">
        <p:scale>
          <a:sx n="134" d="100"/>
          <a:sy n="134" d="100"/>
        </p:scale>
        <p:origin x="-15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EF68-EE70-4B5A-8E56-9128F2E1AB06}" type="datetimeFigureOut">
              <a:rPr lang="fr-BE" smtClean="0"/>
              <a:t>06-02-17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1138-E37E-49EB-B3DF-53485785A31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578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4882" y="1597819"/>
            <a:ext cx="5783317" cy="1102519"/>
          </a:xfrm>
        </p:spPr>
        <p:txBody>
          <a:bodyPr>
            <a:norm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4000" b="1" i="0" kern="1200" dirty="0">
                <a:solidFill>
                  <a:srgbClr val="262626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4881" y="2914649"/>
            <a:ext cx="5783317" cy="1079281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1EB4D7"/>
              </a:buClr>
              <a:buFont typeface="Lucida Grande"/>
              <a:buNone/>
              <a:defRPr lang="fr-FR" sz="2400" b="0" i="0" kern="1200" dirty="0">
                <a:solidFill>
                  <a:srgbClr val="262626"/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7" name="Rectangle 3"/>
          <p:cNvSpPr/>
          <p:nvPr userDrawn="1"/>
        </p:nvSpPr>
        <p:spPr>
          <a:xfrm flipH="1" flipV="1">
            <a:off x="0" y="-6546"/>
            <a:ext cx="3264506" cy="5150045"/>
          </a:xfrm>
          <a:custGeom>
            <a:avLst/>
            <a:gdLst>
              <a:gd name="connsiteX0" fmla="*/ 0 w 3264506"/>
              <a:gd name="connsiteY0" fmla="*/ 0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0 w 3264506"/>
              <a:gd name="connsiteY4" fmla="*/ 0 h 5143499"/>
              <a:gd name="connsiteX0" fmla="*/ 2114561 w 3264506"/>
              <a:gd name="connsiteY0" fmla="*/ 13092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2114561 w 3264506"/>
              <a:gd name="connsiteY4" fmla="*/ 13092 h 5143499"/>
              <a:gd name="connsiteX0" fmla="*/ 2546638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546638 w 3264506"/>
              <a:gd name="connsiteY4" fmla="*/ 0 h 5150045"/>
              <a:gd name="connsiteX0" fmla="*/ 2363332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363332 w 3264506"/>
              <a:gd name="connsiteY4" fmla="*/ 0 h 515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506" h="5150045">
                <a:moveTo>
                  <a:pt x="2363332" y="0"/>
                </a:moveTo>
                <a:lnTo>
                  <a:pt x="3264506" y="6546"/>
                </a:lnTo>
                <a:lnTo>
                  <a:pt x="3264506" y="5150045"/>
                </a:lnTo>
                <a:lnTo>
                  <a:pt x="0" y="5150045"/>
                </a:lnTo>
                <a:lnTo>
                  <a:pt x="2363332" y="0"/>
                </a:lnTo>
                <a:close/>
              </a:path>
            </a:pathLst>
          </a:custGeom>
          <a:solidFill>
            <a:srgbClr val="8F3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41" y="4125380"/>
            <a:ext cx="917210" cy="8412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593" y="4136920"/>
            <a:ext cx="1049325" cy="805811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152400" y="4693130"/>
            <a:ext cx="704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3DBB9D4-4CE7-48EE-84AE-FC867B71744B}" type="slidenum">
              <a:rPr lang="fr-BE" sz="1400" smtClean="0">
                <a:solidFill>
                  <a:schemeClr val="bg1"/>
                </a:solidFill>
                <a:latin typeface="Trebuchet MS" panose="020B0603020202020204" pitchFamily="34" charset="0"/>
              </a:rPr>
              <a:t>‹N°›</a:t>
            </a:fld>
            <a:endParaRPr lang="fr-BE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343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7E39-C444-488A-864B-39F96945C0AC}" type="datetime1">
              <a:rPr lang="fr-FR" smtClean="0"/>
              <a:t>06/02/2017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85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C41E-6F81-4CDB-AA80-3DFB0CF22481}" type="datetime1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2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F8B82-4B62-4332-8911-526C522E0F2D}" type="datetime1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35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C9B2-05DE-46BA-BCCC-481A46021C86}" type="datetime1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26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CB71-B08A-4379-AB06-B806F3988E87}" type="datetime1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29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5879494" y="-6546"/>
            <a:ext cx="3264506" cy="5150045"/>
          </a:xfrm>
          <a:custGeom>
            <a:avLst/>
            <a:gdLst>
              <a:gd name="connsiteX0" fmla="*/ 0 w 3264506"/>
              <a:gd name="connsiteY0" fmla="*/ 0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0 w 3264506"/>
              <a:gd name="connsiteY4" fmla="*/ 0 h 5143499"/>
              <a:gd name="connsiteX0" fmla="*/ 2114561 w 3264506"/>
              <a:gd name="connsiteY0" fmla="*/ 13092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2114561 w 3264506"/>
              <a:gd name="connsiteY4" fmla="*/ 13092 h 5143499"/>
              <a:gd name="connsiteX0" fmla="*/ 2546638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546638 w 3264506"/>
              <a:gd name="connsiteY4" fmla="*/ 0 h 5150045"/>
              <a:gd name="connsiteX0" fmla="*/ 2363332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363332 w 3264506"/>
              <a:gd name="connsiteY4" fmla="*/ 0 h 515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506" h="5150045">
                <a:moveTo>
                  <a:pt x="2363332" y="0"/>
                </a:moveTo>
                <a:lnTo>
                  <a:pt x="3264506" y="6546"/>
                </a:lnTo>
                <a:lnTo>
                  <a:pt x="3264506" y="5150045"/>
                </a:lnTo>
                <a:lnTo>
                  <a:pt x="0" y="5150045"/>
                </a:lnTo>
                <a:lnTo>
                  <a:pt x="2363332" y="0"/>
                </a:lnTo>
                <a:close/>
              </a:path>
            </a:pathLst>
          </a:custGeom>
          <a:solidFill>
            <a:srgbClr val="8F3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200150" y="1200151"/>
            <a:ext cx="758825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8F3F6D"/>
                </a:solidFill>
              </a:rPr>
              <a:t>Sous-titre</a:t>
            </a:r>
          </a:p>
          <a:p>
            <a:pPr>
              <a:buClr>
                <a:srgbClr val="8F3F6D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 Texte</a:t>
            </a:r>
          </a:p>
          <a:p>
            <a:pPr>
              <a:buClr>
                <a:srgbClr val="8F3F6D"/>
              </a:buClr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Texte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4131248"/>
            <a:ext cx="512880" cy="8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3100" y="234860"/>
            <a:ext cx="8115300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6" name="Rectangle 3"/>
          <p:cNvSpPr/>
          <p:nvPr userDrawn="1"/>
        </p:nvSpPr>
        <p:spPr>
          <a:xfrm flipH="1" flipV="1">
            <a:off x="0" y="-1290"/>
            <a:ext cx="3264506" cy="5150045"/>
          </a:xfrm>
          <a:custGeom>
            <a:avLst/>
            <a:gdLst>
              <a:gd name="connsiteX0" fmla="*/ 0 w 3264506"/>
              <a:gd name="connsiteY0" fmla="*/ 0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0 w 3264506"/>
              <a:gd name="connsiteY4" fmla="*/ 0 h 5143499"/>
              <a:gd name="connsiteX0" fmla="*/ 2114561 w 3264506"/>
              <a:gd name="connsiteY0" fmla="*/ 13092 h 5143499"/>
              <a:gd name="connsiteX1" fmla="*/ 3264506 w 3264506"/>
              <a:gd name="connsiteY1" fmla="*/ 0 h 5143499"/>
              <a:gd name="connsiteX2" fmla="*/ 3264506 w 3264506"/>
              <a:gd name="connsiteY2" fmla="*/ 5143499 h 5143499"/>
              <a:gd name="connsiteX3" fmla="*/ 0 w 3264506"/>
              <a:gd name="connsiteY3" fmla="*/ 5143499 h 5143499"/>
              <a:gd name="connsiteX4" fmla="*/ 2114561 w 3264506"/>
              <a:gd name="connsiteY4" fmla="*/ 13092 h 5143499"/>
              <a:gd name="connsiteX0" fmla="*/ 2546638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546638 w 3264506"/>
              <a:gd name="connsiteY4" fmla="*/ 0 h 5150045"/>
              <a:gd name="connsiteX0" fmla="*/ 2363332 w 3264506"/>
              <a:gd name="connsiteY0" fmla="*/ 0 h 5150045"/>
              <a:gd name="connsiteX1" fmla="*/ 3264506 w 3264506"/>
              <a:gd name="connsiteY1" fmla="*/ 6546 h 5150045"/>
              <a:gd name="connsiteX2" fmla="*/ 3264506 w 3264506"/>
              <a:gd name="connsiteY2" fmla="*/ 5150045 h 5150045"/>
              <a:gd name="connsiteX3" fmla="*/ 0 w 3264506"/>
              <a:gd name="connsiteY3" fmla="*/ 5150045 h 5150045"/>
              <a:gd name="connsiteX4" fmla="*/ 2363332 w 3264506"/>
              <a:gd name="connsiteY4" fmla="*/ 0 h 515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506" h="5150045">
                <a:moveTo>
                  <a:pt x="2363332" y="0"/>
                </a:moveTo>
                <a:lnTo>
                  <a:pt x="3264506" y="6546"/>
                </a:lnTo>
                <a:lnTo>
                  <a:pt x="3264506" y="5150045"/>
                </a:lnTo>
                <a:lnTo>
                  <a:pt x="0" y="5150045"/>
                </a:lnTo>
                <a:lnTo>
                  <a:pt x="2363332" y="0"/>
                </a:lnTo>
                <a:close/>
              </a:path>
            </a:pathLst>
          </a:custGeom>
          <a:solidFill>
            <a:srgbClr val="8F3F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133350" y="4767163"/>
            <a:ext cx="2133600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l" defTabSz="457200" rtl="0" eaLnBrk="1" latinLnBrk="0" hangingPunct="1">
              <a:defRPr sz="1200" b="0" i="0" u="sng" kern="1200">
                <a:solidFill>
                  <a:srgbClr val="262626"/>
                </a:solidFill>
                <a:latin typeface="Consolas"/>
                <a:ea typeface="+mn-ea"/>
                <a:cs typeface="Consola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E826F-8116-3542-A27B-4E1BCD2E8D20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0"/>
          </p:nvPr>
        </p:nvSpPr>
        <p:spPr>
          <a:xfrm>
            <a:off x="1200150" y="1164743"/>
            <a:ext cx="7588250" cy="3394472"/>
          </a:xfrm>
        </p:spPr>
        <p:txBody>
          <a:bodyPr>
            <a:normAutofit/>
          </a:bodyPr>
          <a:lstStyle>
            <a:lvl1pPr algn="r">
              <a:defRPr/>
            </a:lvl1pPr>
          </a:lstStyle>
          <a:p>
            <a:pPr marL="0" indent="0">
              <a:buNone/>
            </a:pPr>
            <a:r>
              <a:rPr lang="fr-FR" sz="2800" b="1" dirty="0">
                <a:solidFill>
                  <a:srgbClr val="8F3F6D"/>
                </a:solidFill>
              </a:rPr>
              <a:t>Sous-titre</a:t>
            </a:r>
          </a:p>
          <a:p>
            <a:pPr>
              <a:buClr>
                <a:srgbClr val="8F3F6D"/>
              </a:buClr>
            </a:pPr>
            <a:r>
              <a:rPr lang="fr-FR" sz="2400" dirty="0" smtClean="0">
                <a:solidFill>
                  <a:schemeClr val="tx1"/>
                </a:solidFill>
              </a:rPr>
              <a:t> Texte</a:t>
            </a:r>
          </a:p>
          <a:p>
            <a:pPr>
              <a:buClr>
                <a:srgbClr val="8F3F6D"/>
              </a:buClr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smtClean="0">
                <a:solidFill>
                  <a:schemeClr val="tx1"/>
                </a:solidFill>
              </a:rPr>
              <a:t>Texte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9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933-B9EE-4E2C-A4A6-E78776029E69}" type="datetime1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41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73100" y="1092201"/>
            <a:ext cx="7588250" cy="394890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lnSpc>
                <a:spcPct val="160000"/>
              </a:lnSpc>
              <a:spcBef>
                <a:spcPts val="288"/>
              </a:spcBef>
              <a:buClr>
                <a:srgbClr val="8F3F6D"/>
              </a:buClr>
            </a:pPr>
            <a:r>
              <a:rPr lang="fr-FR" sz="2400" dirty="0" smtClean="0"/>
              <a:t> Texte</a:t>
            </a:r>
          </a:p>
          <a:p>
            <a:pPr>
              <a:lnSpc>
                <a:spcPct val="160000"/>
              </a:lnSpc>
              <a:spcBef>
                <a:spcPts val="288"/>
              </a:spcBef>
              <a:buClr>
                <a:srgbClr val="8F3F6D"/>
              </a:buClr>
            </a:pPr>
            <a:r>
              <a:rPr lang="fr-FR" sz="2400" dirty="0" smtClean="0"/>
              <a:t> Texte</a:t>
            </a:r>
          </a:p>
          <a:p>
            <a:pPr>
              <a:lnSpc>
                <a:spcPct val="160000"/>
              </a:lnSpc>
              <a:spcBef>
                <a:spcPts val="288"/>
              </a:spcBef>
              <a:buClr>
                <a:srgbClr val="8F3F6D"/>
              </a:buClr>
            </a:pP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4131248"/>
            <a:ext cx="512880" cy="8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9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1808-106F-435C-A9CA-4F42E424C0C5}" type="datetime1">
              <a:rPr lang="fr-FR" smtClean="0"/>
              <a:t>06/02/2017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5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0786-5CCA-4079-892E-C660CDAA5BAF}" type="datetime1">
              <a:rPr lang="fr-FR" smtClean="0"/>
              <a:t>06/02/2017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10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A1733-C955-4E6D-8157-086C900AB477}" type="datetime1">
              <a:rPr lang="fr-FR" smtClean="0"/>
              <a:t>06/02/2017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B0C-2E6C-40C5-A5EA-115DB72F3232}" type="datetime1">
              <a:rPr lang="fr-FR" smtClean="0"/>
              <a:t>06/02/2017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3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0450" y="1063229"/>
            <a:ext cx="7924800" cy="37040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73100" y="161529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50" y="1200151"/>
            <a:ext cx="758825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24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onsolas"/>
                <a:cs typeface="Consolas"/>
              </a:defRPr>
            </a:lvl1pPr>
          </a:lstStyle>
          <a:p>
            <a:fld id="{8625DF88-42F4-4A1D-B634-A87887060E82}" type="datetime1">
              <a:rPr lang="fr-FR" smtClean="0"/>
              <a:t>06/02/2017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642517" y="4767263"/>
            <a:ext cx="266065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onsolas"/>
                <a:cs typeface="Consolas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5100" y="4716463"/>
            <a:ext cx="2133600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 b="0" i="0" u="sng">
                <a:solidFill>
                  <a:srgbClr val="262626"/>
                </a:solidFill>
                <a:latin typeface="Trebuchet MS"/>
                <a:cs typeface="Trebuchet MS"/>
              </a:defRPr>
            </a:lvl1pPr>
          </a:lstStyle>
          <a:p>
            <a:fld id="{3BDE826F-8116-3542-A27B-4E1BCD2E8D2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4131248"/>
            <a:ext cx="512880" cy="8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5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262626"/>
          </a:solidFill>
          <a:latin typeface="Trebuchet MS"/>
          <a:ea typeface="+mj-ea"/>
          <a:cs typeface="Trebuchet M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1EB4D7"/>
        </a:buClr>
        <a:buFont typeface="Lucida Grande"/>
        <a:buChar char="&gt;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262626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ved=0ahUKEwiB5Ouw3-LRAhVB2xoKHUULCoEQjRwIBw&amp;url=http://www.wbi.be/&amp;psig=AFQjCNGxLsfT1TDoqzt6WkEbc-VLDnxJPA&amp;ust=1485620928832025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26.jpeg"/><Relationship Id="rId4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j_kKub3eLRAhWGHxoKHUM6DoMQjRwIBw&amp;url=http://events-export.businessfrance.fr/environnement-americana-2015/offre-office-franco-quebecois-pour-la-jeunesse-ofqj&amp;bvm=bv.145063293,d.d2s&amp;psig=AFQjCNG2Uhzt-GYgChqCvBat6sW_eLXobg&amp;ust=1485620345089728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hyperlink" Target="http://www.google.be/url?sa=i&amp;rct=j&amp;q=&amp;esrc=s&amp;source=images&amp;cd=&amp;cad=rja&amp;uact=8&amp;ved=0ahUKEwiG36Hu3eLRAhUFMhoKHTO1AtYQjRwIBw&amp;url=http://www.quebecinternational.ca/&amp;bvm=bv.145063293,d.d2s&amp;psig=AFQjCNE5Fu-jvRe4B58oBizIN4NAgN2hfQ&amp;ust=148562051877425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0" Type="http://schemas.openxmlformats.org/officeDocument/2006/relationships/hyperlink" Target="http://www.google.be/url?sa=i&amp;rct=j&amp;q=&amp;esrc=s&amp;source=images&amp;cd=&amp;cad=rja&amp;uact=8&amp;ved=0ahUKEwjr5-O03eLRAhXH5xoKHfa8Am8QjRwIBw&amp;url=http://www.quebecnumerique.com/&amp;bvm=bv.145063293,d.d2s&amp;psig=AFQjCNFYEd6ANyh7nqZkQ_z3Hs6qcdGeBg&amp;ust=1485620398155473" TargetMode="External"/><Relationship Id="rId4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ssc@bep.be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google.be/url?sa=i&amp;rct=j&amp;q=&amp;esrc=s&amp;source=images&amp;cd=&amp;cad=rja&amp;uact=8&amp;ved=0ahUKEwiv6bnnzeLRAhVMVhoKHUteDEMQjRwIBw&amp;url=http://heureux-dans-sa-vie.com/cible-et-fleche-au-centre-succes-strategie-et-precision/&amp;psig=AFQjCNHj_GIpPLQw2g0fTF_lYWimFgRzwQ&amp;ust=148561620998545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://www.google.be/url?sa=i&amp;rct=j&amp;q=&amp;esrc=s&amp;source=images&amp;cd=&amp;cad=rja&amp;uact=8&amp;ved=0ahUKEwjtiq_jz-LRAhXCnRoKHfkzDD4QjRwIBw&amp;url=http://63.snuipp.fr/spip.php?rubrique173&amp;bvm=bv.145063293,d.d2s&amp;psig=AFQjCNE0B5AtZNOeQ9zc19WSk7LjDyTfSg&amp;ust=1485616737610019" TargetMode="External"/><Relationship Id="rId9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http://www.google.be/url?sa=i&amp;rct=j&amp;q=&amp;esrc=s&amp;source=images&amp;cd=&amp;cad=rja&amp;uact=8&amp;ved=0ahUKEwiv6bnnzeLRAhVMVhoKHUteDEMQjRwIBw&amp;url=http://heureux-dans-sa-vie.com/cible-et-fleche-au-centre-succes-strategie-et-precision/&amp;psig=AFQjCNHj_GIpPLQw2g0fTF_lYWimFgRzwQ&amp;ust=148561620998545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Relationship Id="rId4" Type="http://schemas.openxmlformats.org/officeDocument/2006/relationships/hyperlink" Target="http://www.google.be/url?sa=i&amp;rct=j&amp;q=&amp;esrc=s&amp;source=images&amp;cd=&amp;cad=rja&amp;uact=8&amp;ved=0ahUKEwjtiq_jz-LRAhXCnRoKHfkzDD4QjRwIBw&amp;url=http://63.snuipp.fr/spip.php?rubrique173&amp;bvm=bv.145063293,d.d2s&amp;psig=AFQjCNE0B5AtZNOeQ9zc19WSk7LjDyTfSg&amp;ust=1485616737610019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google.be/url?sa=i&amp;rct=j&amp;q=&amp;esrc=s&amp;source=images&amp;cd=&amp;cad=rja&amp;uact=8&amp;ved=0ahUKEwiv6bnnzeLRAhVMVhoKHUteDEMQjRwIBw&amp;url=http://heureux-dans-sa-vie.com/cible-et-fleche-au-centre-succes-strategie-et-precision/&amp;psig=AFQjCNHj_GIpPLQw2g0fTF_lYWimFgRzwQ&amp;ust=148561620998545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://www.google.be/url?sa=i&amp;rct=j&amp;q=&amp;esrc=s&amp;source=images&amp;cd=&amp;cad=rja&amp;uact=8&amp;ved=0ahUKEwjtiq_jz-LRAhXCnRoKHfkzDD4QjRwIBw&amp;url=http://63.snuipp.fr/spip.php?rubrique173&amp;bvm=bv.145063293,d.d2s&amp;psig=AFQjCNE0B5AtZNOeQ9zc19WSk7LjDyTfSg&amp;ust=1485616737610019" TargetMode="External"/><Relationship Id="rId9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be/url?sa=i&amp;rct=j&amp;q=&amp;esrc=s&amp;source=images&amp;cd=&amp;cad=rja&amp;uact=8&amp;ved=0ahUKEwia3Lmz0uLRAhUJQBoKHcQVDOIQjRwIBw&amp;url=https://www.novertur.com/en/technology&amp;bvm=bv.145063293,d.d2s&amp;psig=AFQjCNFrMNJNoF7miAnczF9lz6-1_mfgtQ&amp;ust=1485617433141496" TargetMode="Externa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://www.google.be/url?sa=i&amp;rct=j&amp;q=&amp;esrc=s&amp;source=images&amp;cd=&amp;cad=rja&amp;uact=8&amp;ved=0ahUKEwjr5-O03eLRAhXH5xoKHfa8Am8QjRwIBw&amp;url=http://www.quebecnumerique.com/&amp;bvm=bv.145063293,d.d2s&amp;psig=AFQjCNFYEd6ANyh7nqZkQ_z3Hs6qcdGeBg&amp;ust=1485620398155473" TargetMode="External"/><Relationship Id="rId17" Type="http://schemas.openxmlformats.org/officeDocument/2006/relationships/image" Target="../media/image21.jpeg"/><Relationship Id="rId2" Type="http://schemas.openxmlformats.org/officeDocument/2006/relationships/hyperlink" Target="http://www.google.be/url?sa=i&amp;rct=j&amp;q=&amp;esrc=s&amp;source=images&amp;cd=&amp;cad=rja&amp;uact=8&amp;ved=0ahUKEwiv6bnnzeLRAhVMVhoKHUteDEMQjRwIBw&amp;url=http://heureux-dans-sa-vie.com/cible-et-fleche-au-centre-succes-strategie-et-precision/&amp;psig=AFQjCNHj_GIpPLQw2g0fTF_lYWimFgRzwQ&amp;ust=1485616209985453" TargetMode="Externa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be/url?sa=i&amp;rct=j&amp;q=&amp;esrc=s&amp;source=images&amp;cd=&amp;cad=rja&amp;uact=8&amp;ved=0ahUKEwjg1tmY0eLRAhWBbhoKHV_8DTYQjRwIBw&amp;url=http://www.alsace-biovalley.com/&amp;bvm=bv.145063293,d.d2s&amp;psig=AFQjCNFaj-PRFnT1DzQJm8BVlgBgk1MZxg&amp;ust=1485617109247524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8.png"/><Relationship Id="rId15" Type="http://schemas.openxmlformats.org/officeDocument/2006/relationships/image" Target="../media/image19.png"/><Relationship Id="rId10" Type="http://schemas.openxmlformats.org/officeDocument/2006/relationships/hyperlink" Target="http://www.google.be/url?sa=i&amp;rct=j&amp;q=&amp;esrc=s&amp;source=images&amp;cd=&amp;cad=rja&amp;uact=8&amp;ved=0ahUKEwj_kKub3eLRAhWGHxoKHUM6DoMQjRwIBw&amp;url=http://events-export.businessfrance.fr/environnement-americana-2015/offre-office-franco-quebecois-pour-la-jeunesse-ofqj&amp;bvm=bv.145063293,d.d2s&amp;psig=AFQjCNG2Uhzt-GYgChqCvBat6sW_eLXobg&amp;ust=1485620345089728" TargetMode="External"/><Relationship Id="rId4" Type="http://schemas.openxmlformats.org/officeDocument/2006/relationships/hyperlink" Target="http://www.google.be/url?sa=i&amp;rct=j&amp;q=&amp;esrc=s&amp;source=images&amp;cd=&amp;cad=rja&amp;uact=8&amp;ved=0ahUKEwjtiq_jz-LRAhXCnRoKHfkzDD4QjRwIBw&amp;url=http://63.snuipp.fr/spip.php?rubrique173&amp;bvm=bv.145063293,d.d2s&amp;psig=AFQjCNE0B5AtZNOeQ9zc19WSk7LjDyTfSg&amp;ust=1485616737610019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www.google.be/url?sa=i&amp;rct=j&amp;q=&amp;esrc=s&amp;source=images&amp;cd=&amp;cad=rja&amp;uact=8&amp;ved=0ahUKEwiG36Hu3eLRAhUFMhoKHTO1AtYQjRwIBw&amp;url=http://www.quebecinternational.ca/&amp;bvm=bv.145063293,d.d2s&amp;psig=AFQjCNE5Fu-jvRe4B58oBizIN4NAgN2hfQ&amp;ust=14856205187742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Programme d’actions collectives à l’international</a:t>
            </a:r>
            <a:endParaRPr lang="fr-BE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2017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32" y="4130107"/>
            <a:ext cx="1168918" cy="860993"/>
          </a:xfrm>
          <a:prstGeom prst="rect">
            <a:avLst/>
          </a:prstGeom>
        </p:spPr>
      </p:pic>
      <p:pic>
        <p:nvPicPr>
          <p:cNvPr id="8" name="Image 7" descr="https://lenord.fr/upload/docs/image/jpeg/2015-04/logo_interreg_fw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32" y="4267778"/>
            <a:ext cx="1799590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1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90095" y="942648"/>
            <a:ext cx="550019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8F3F6D"/>
                </a:solidFill>
              </a:rPr>
              <a:t>Missions et salons à l’étranger</a:t>
            </a:r>
            <a:endParaRPr lang="fr-FR" sz="2800" b="1" dirty="0">
              <a:solidFill>
                <a:srgbClr val="8F3F6D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700" y="1863947"/>
            <a:ext cx="3225414" cy="214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7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8F3F6D"/>
              </a:buClr>
            </a:pPr>
            <a:r>
              <a:rPr lang="fr-BE" sz="2800" dirty="0" smtClean="0"/>
              <a:t> Aider les entreprises à </a:t>
            </a:r>
          </a:p>
          <a:p>
            <a:pPr lvl="1">
              <a:buClr>
                <a:srgbClr val="8F3F6D"/>
              </a:buClr>
            </a:pPr>
            <a:r>
              <a:rPr lang="fr-BE" sz="2800" dirty="0" smtClean="0"/>
              <a:t>Valider couple produit/service/marché cible</a:t>
            </a:r>
          </a:p>
          <a:p>
            <a:pPr lvl="1">
              <a:buClr>
                <a:srgbClr val="8F3F6D"/>
              </a:buClr>
            </a:pPr>
            <a:r>
              <a:rPr lang="fr-BE" sz="2800" dirty="0" smtClean="0"/>
              <a:t>Prospecter, démarcher de nouveaux clients</a:t>
            </a:r>
          </a:p>
          <a:p>
            <a:pPr lvl="1">
              <a:buClr>
                <a:srgbClr val="8F3F6D"/>
              </a:buClr>
            </a:pPr>
            <a:r>
              <a:rPr lang="fr-BE" sz="2800" dirty="0" smtClean="0"/>
              <a:t>Trouver des partenaires à l’étranger</a:t>
            </a:r>
          </a:p>
          <a:p>
            <a:pPr>
              <a:buClr>
                <a:srgbClr val="8F3F6D"/>
              </a:buClr>
            </a:pPr>
            <a:r>
              <a:rPr lang="fr-BE" sz="2800" dirty="0" smtClean="0"/>
              <a:t> Favoriser le réseautage et l’accès aux </a:t>
            </a:r>
            <a:r>
              <a:rPr lang="fr-BE" sz="2800" dirty="0"/>
              <a:t>marchés cibles </a:t>
            </a:r>
            <a:endParaRPr lang="fr-BE" sz="2800" dirty="0" smtClean="0"/>
          </a:p>
          <a:p>
            <a:pPr>
              <a:buClr>
                <a:srgbClr val="8F3F6D"/>
              </a:buClr>
            </a:pPr>
            <a:r>
              <a:rPr lang="fr-BE" sz="2800" dirty="0"/>
              <a:t> </a:t>
            </a:r>
            <a:r>
              <a:rPr lang="fr-BE" sz="2800" dirty="0" smtClean="0"/>
              <a:t>Mettre </a:t>
            </a:r>
            <a:r>
              <a:rPr lang="fr-BE" sz="2800" dirty="0"/>
              <a:t>en valeur les atouts  et entreprises de la province de Namur </a:t>
            </a:r>
          </a:p>
          <a:p>
            <a:pPr>
              <a:buClr>
                <a:srgbClr val="8F3F6D"/>
              </a:buClr>
            </a:pPr>
            <a:endParaRPr lang="fr-BE" sz="2800" dirty="0" smtClean="0"/>
          </a:p>
          <a:p>
            <a:endParaRPr lang="fr-BE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2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Pays limitrophes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577231"/>
            <a:ext cx="4416535" cy="2775073"/>
          </a:xfrm>
        </p:spPr>
        <p:txBody>
          <a:bodyPr>
            <a:noAutofit/>
          </a:bodyPr>
          <a:lstStyle/>
          <a:p>
            <a:r>
              <a:rPr lang="fr-BE" sz="1800" dirty="0" smtClean="0"/>
              <a:t>Programme </a:t>
            </a:r>
          </a:p>
          <a:p>
            <a:pPr lvl="1"/>
            <a:r>
              <a:rPr lang="fr-BE" sz="1800" dirty="0" smtClean="0"/>
              <a:t>Rencontres avec des partenaires commerciaux (B2B)</a:t>
            </a:r>
          </a:p>
          <a:p>
            <a:pPr lvl="1"/>
            <a:r>
              <a:rPr lang="fr-BE" sz="1800" dirty="0" smtClean="0"/>
              <a:t>Visites de distributeurs locaux (</a:t>
            </a:r>
            <a:r>
              <a:rPr lang="fr-BE" sz="1800" dirty="0" err="1" smtClean="0"/>
              <a:t>retail</a:t>
            </a:r>
            <a:r>
              <a:rPr lang="fr-BE" sz="1800" dirty="0" smtClean="0"/>
              <a:t>)</a:t>
            </a:r>
          </a:p>
          <a:p>
            <a:pPr lvl="1"/>
            <a:r>
              <a:rPr lang="fr-BE" sz="1800" dirty="0"/>
              <a:t>Visite d’un salon : Anuga, salon mondial de l’alimentation et/ou Food </a:t>
            </a:r>
            <a:r>
              <a:rPr lang="fr-BE" sz="1800" dirty="0" err="1"/>
              <a:t>Ingredients</a:t>
            </a:r>
            <a:r>
              <a:rPr lang="fr-BE" sz="1800" dirty="0"/>
              <a:t> Europe, salon (itinérant) de l’innovation agroalimentaire</a:t>
            </a:r>
          </a:p>
          <a:p>
            <a:pPr lvl="1"/>
            <a:endParaRPr lang="fr-BE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12</a:t>
            </a:fld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271" y="2197468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56245" y="2203788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Allemagne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813" y="2775557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388458" y="2852091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Octobre - novembre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Mission agroalimentaire « </a:t>
            </a:r>
            <a:r>
              <a:rPr lang="fr-BE" sz="2400" b="1" dirty="0" err="1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néoexportateurs</a:t>
            </a:r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»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673" y="3333469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09480" y="3373933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Agroalimentaire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62" name="Picture 14" descr="Résultat de recherche d'images pour &quot;complementarity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7043" y="4071660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151" y="4109011"/>
            <a:ext cx="889182" cy="6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Pays limitrophes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577231"/>
            <a:ext cx="4416535" cy="2775073"/>
          </a:xfrm>
        </p:spPr>
        <p:txBody>
          <a:bodyPr>
            <a:noAutofit/>
          </a:bodyPr>
          <a:lstStyle/>
          <a:p>
            <a:r>
              <a:rPr lang="fr-BE" sz="1800" dirty="0" smtClean="0"/>
              <a:t>Programme </a:t>
            </a:r>
          </a:p>
          <a:p>
            <a:pPr lvl="1"/>
            <a:r>
              <a:rPr lang="fr-BE" sz="1800" dirty="0" smtClean="0"/>
              <a:t>Visite d’un incubateur local</a:t>
            </a:r>
          </a:p>
          <a:p>
            <a:pPr lvl="1"/>
            <a:r>
              <a:rPr lang="fr-BE" sz="1800" dirty="0" smtClean="0"/>
              <a:t>Rencontre avec des investisseurs et accompagnateurs pour développer son réseau local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13</a:t>
            </a:fld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726" y="1205339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52700" y="1211659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Londres (UK)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268" y="1783428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384913" y="185996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20-21 avril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Mission Start-ups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128" y="2341340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05935" y="2381804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Numérique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62" name="Picture 14" descr="Résultat de recherche d'images pour &quot;complementarity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498" y="3079531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780" y="3171292"/>
            <a:ext cx="889182" cy="682832"/>
          </a:xfrm>
          <a:prstGeom prst="rect">
            <a:avLst/>
          </a:prstGeom>
        </p:spPr>
      </p:pic>
      <p:sp>
        <p:nvSpPr>
          <p:cNvPr id="5" name="AutoShape 2" descr="Résultat de recherche d'images pour &quot;start-ups.b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030" y="4210979"/>
            <a:ext cx="2014539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9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Pays limitrophes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577231"/>
            <a:ext cx="4416535" cy="2775073"/>
          </a:xfrm>
        </p:spPr>
        <p:txBody>
          <a:bodyPr>
            <a:noAutofit/>
          </a:bodyPr>
          <a:lstStyle/>
          <a:p>
            <a:r>
              <a:rPr lang="fr-BE" sz="1800" dirty="0"/>
              <a:t>Salon mondial des technologies de </a:t>
            </a:r>
            <a:r>
              <a:rPr lang="fr-BE" sz="1800" dirty="0" smtClean="0"/>
              <a:t>l’industrie</a:t>
            </a:r>
          </a:p>
          <a:p>
            <a:r>
              <a:rPr lang="fr-BE" sz="1800" dirty="0"/>
              <a:t>5200 exposants, 190 000 visiteurs, </a:t>
            </a:r>
            <a:r>
              <a:rPr lang="fr-BE" sz="1800" dirty="0" smtClean="0"/>
              <a:t>1500 </a:t>
            </a:r>
            <a:r>
              <a:rPr lang="fr-BE" sz="1800" dirty="0"/>
              <a:t>conférenciers</a:t>
            </a:r>
          </a:p>
          <a:p>
            <a:r>
              <a:rPr lang="fr-BE" sz="1800" dirty="0" smtClean="0"/>
              <a:t>Programme : </a:t>
            </a:r>
          </a:p>
          <a:p>
            <a:pPr lvl="1"/>
            <a:r>
              <a:rPr lang="fr-BE" sz="1800" dirty="0" smtClean="0"/>
              <a:t>Visite du salon </a:t>
            </a:r>
          </a:p>
          <a:p>
            <a:pPr lvl="1"/>
            <a:r>
              <a:rPr lang="fr-BE" sz="1800" dirty="0" smtClean="0"/>
              <a:t>Participation aux conférences </a:t>
            </a:r>
          </a:p>
          <a:p>
            <a:pPr lvl="1"/>
            <a:r>
              <a:rPr lang="fr-BE" sz="1800" dirty="0" smtClean="0"/>
              <a:t>Programme de rdv d’affaires personnalisés (B2B)</a:t>
            </a:r>
          </a:p>
          <a:p>
            <a:endParaRPr lang="fr-BE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14</a:t>
            </a:fld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184" y="1492346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74158" y="1498666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Allemagne et monde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726" y="2070435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06371" y="2146969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24-28 avril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BE" sz="2400" b="1" dirty="0" err="1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Hannover</a:t>
            </a:r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2400" b="1" dirty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 - focus sur l'Industrie 4.0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586" y="2628347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27393" y="2668811"/>
            <a:ext cx="256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Trebuchet MS" panose="020B0603020202020204" pitchFamily="34" charset="0"/>
              </a:rPr>
              <a:t>Process</a:t>
            </a:r>
            <a:r>
              <a:rPr lang="fr-BE" dirty="0" smtClean="0">
                <a:latin typeface="Trebuchet MS" panose="020B0603020202020204" pitchFamily="34" charset="0"/>
              </a:rPr>
              <a:t> industriels, numérique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62" name="Picture 14" descr="Résultat de recherche d'images pour &quot;complementarity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956" y="3366538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ésultat de recherche d'images pour &quot;wbi&quot;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854" y="3373845"/>
            <a:ext cx="1300107" cy="7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979" y="3366538"/>
            <a:ext cx="747476" cy="57401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92" y="4177315"/>
            <a:ext cx="854841" cy="7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Pays limitrophes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577231"/>
            <a:ext cx="4819376" cy="2775073"/>
          </a:xfrm>
        </p:spPr>
        <p:txBody>
          <a:bodyPr>
            <a:noAutofit/>
          </a:bodyPr>
          <a:lstStyle/>
          <a:p>
            <a:r>
              <a:rPr lang="fr-BE" sz="1800" dirty="0"/>
              <a:t>Visite(s) de "</a:t>
            </a:r>
            <a:r>
              <a:rPr lang="fr-BE" sz="1800" dirty="0" err="1"/>
              <a:t>benchmarking</a:t>
            </a:r>
            <a:r>
              <a:rPr lang="fr-BE" sz="1800" dirty="0"/>
              <a:t>" </a:t>
            </a:r>
            <a:r>
              <a:rPr lang="fr-BE" sz="1800" dirty="0" smtClean="0"/>
              <a:t>: analyse</a:t>
            </a:r>
            <a:r>
              <a:rPr lang="fr-BE" sz="1800" dirty="0"/>
              <a:t>, échanges et mise en place des bonnes pratiques liées à la filière </a:t>
            </a:r>
            <a:endParaRPr lang="fr-BE" sz="1800" dirty="0" smtClean="0"/>
          </a:p>
          <a:p>
            <a:r>
              <a:rPr lang="fr-BE" sz="1800" dirty="0" smtClean="0"/>
              <a:t>Programme 2017 :</a:t>
            </a:r>
          </a:p>
          <a:p>
            <a:pPr lvl="1"/>
            <a:r>
              <a:rPr lang="fr-BE" sz="1800" dirty="0" err="1" smtClean="0"/>
              <a:t>Bau&amp;Energie</a:t>
            </a:r>
            <a:r>
              <a:rPr lang="fr-BE" sz="1800" dirty="0" smtClean="0"/>
              <a:t> Messe - </a:t>
            </a:r>
            <a:r>
              <a:rPr lang="fr-BE" sz="1800" dirty="0"/>
              <a:t>Suisse </a:t>
            </a:r>
            <a:r>
              <a:rPr lang="fr-BE" sz="1800" dirty="0" smtClean="0"/>
              <a:t>(21-24/9)</a:t>
            </a:r>
          </a:p>
          <a:p>
            <a:pPr lvl="1"/>
            <a:r>
              <a:rPr lang="fr-BE" sz="1800" dirty="0" smtClean="0"/>
              <a:t>Mission </a:t>
            </a:r>
            <a:r>
              <a:rPr lang="fr-BE" sz="1800" dirty="0"/>
              <a:t>« transposition de business model » dans le Gers </a:t>
            </a:r>
            <a:r>
              <a:rPr lang="fr-BE" sz="1800" dirty="0" smtClean="0"/>
              <a:t>(2° semestre) </a:t>
            </a:r>
          </a:p>
          <a:p>
            <a:pPr lvl="1"/>
            <a:r>
              <a:rPr lang="fr-BE" sz="1800" dirty="0" smtClean="0"/>
              <a:t>Visite </a:t>
            </a:r>
            <a:r>
              <a:rPr lang="fr-BE" sz="1800" dirty="0"/>
              <a:t>en Haut de France ou Grand Est </a:t>
            </a:r>
            <a:r>
              <a:rPr lang="fr-BE" sz="1800" dirty="0" smtClean="0"/>
              <a:t>(2° semestre)</a:t>
            </a:r>
            <a:endParaRPr lang="fr-BE" sz="1800" dirty="0"/>
          </a:p>
          <a:p>
            <a:endParaRPr lang="fr-BE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15</a:t>
            </a:fld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184" y="1492346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74158" y="1498666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France, Suisse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726" y="2070435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06371" y="2146969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2017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Missions BATIC²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586" y="2628347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27393" y="2668811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Trebuchet MS" panose="020B0603020202020204" pitchFamily="34" charset="0"/>
              </a:rPr>
              <a:t>Econconstruction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62" name="Picture 14" descr="Résultat de recherche d'images pour &quot;complementarity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956" y="3366538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141" y="3994483"/>
            <a:ext cx="3504858" cy="11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4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Europe occidentale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577231"/>
            <a:ext cx="4416535" cy="2775073"/>
          </a:xfrm>
        </p:spPr>
        <p:txBody>
          <a:bodyPr>
            <a:noAutofit/>
          </a:bodyPr>
          <a:lstStyle/>
          <a:p>
            <a:r>
              <a:rPr lang="fr-BE" sz="1800" dirty="0" smtClean="0"/>
              <a:t>Programme </a:t>
            </a:r>
          </a:p>
          <a:p>
            <a:pPr lvl="1"/>
            <a:r>
              <a:rPr lang="fr-BE" sz="1800" dirty="0" smtClean="0"/>
              <a:t>Visite de sites (entreprises, milieux hospitaliers ou liés au vieillissement de la population)</a:t>
            </a:r>
          </a:p>
          <a:p>
            <a:pPr lvl="1"/>
            <a:r>
              <a:rPr lang="fr-BE" sz="1800" dirty="0" smtClean="0"/>
              <a:t>Rencontres B2B et rendez-vous d’affaires</a:t>
            </a:r>
          </a:p>
          <a:p>
            <a:pPr lvl="1"/>
            <a:r>
              <a:rPr lang="fr-BE" sz="1800" dirty="0" smtClean="0"/>
              <a:t>Rencontres avec les opérateurs locaux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16</a:t>
            </a:fld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726" y="1205339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52700" y="1211659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Suisse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268" y="1783428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384913" y="185996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2-6 octobre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Mission </a:t>
            </a:r>
            <a:r>
              <a:rPr lang="fr-BE" sz="2400" b="1" dirty="0" err="1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</a:t>
            </a:r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Economie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128" y="2341340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05935" y="2381804"/>
            <a:ext cx="2564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Santé, TIC, habitat, etc.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62" name="Picture 14" descr="Résultat de recherche d'images pour &quot;complementarity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498" y="3079531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780" y="3171292"/>
            <a:ext cx="889182" cy="682832"/>
          </a:xfrm>
          <a:prstGeom prst="rect">
            <a:avLst/>
          </a:prstGeom>
        </p:spPr>
      </p:pic>
      <p:sp>
        <p:nvSpPr>
          <p:cNvPr id="5" name="AutoShape 2" descr="Résultat de recherche d'images pour &quot;start-ups.be&quot;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030" y="4210979"/>
            <a:ext cx="2014539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Grande exportation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577231"/>
            <a:ext cx="4416535" cy="2775073"/>
          </a:xfrm>
        </p:spPr>
        <p:txBody>
          <a:bodyPr>
            <a:noAutofit/>
          </a:bodyPr>
          <a:lstStyle/>
          <a:p>
            <a:r>
              <a:rPr lang="fr-BE" sz="1800" dirty="0" smtClean="0"/>
              <a:t>2 programmes : </a:t>
            </a:r>
          </a:p>
          <a:p>
            <a:pPr lvl="1"/>
            <a:r>
              <a:rPr lang="fr-BE" sz="1800" dirty="0" smtClean="0"/>
              <a:t>« Culture »</a:t>
            </a:r>
          </a:p>
          <a:p>
            <a:pPr lvl="1"/>
            <a:r>
              <a:rPr lang="fr-BE" sz="1800" dirty="0" smtClean="0"/>
              <a:t>« Business »</a:t>
            </a:r>
          </a:p>
          <a:p>
            <a:r>
              <a:rPr lang="fr-BE" sz="1800" dirty="0" smtClean="0"/>
              <a:t>Conférences, ateliers, B2B et visites</a:t>
            </a:r>
          </a:p>
          <a:p>
            <a:r>
              <a:rPr lang="fr-BE" sz="1800" dirty="0" smtClean="0"/>
              <a:t>Opportunités de contacts avec la communauté créative et numérique de Québec </a:t>
            </a:r>
          </a:p>
          <a:p>
            <a:r>
              <a:rPr lang="fr-BE" sz="1800" dirty="0" smtClean="0"/>
              <a:t>Possibilité de contacts à Montréal (1 jour)</a:t>
            </a:r>
          </a:p>
          <a:p>
            <a:pPr lvl="1"/>
            <a:endParaRPr lang="fr-BE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17</a:t>
            </a:fld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726" y="1205339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52700" y="1211659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Québec, France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268" y="1783428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384913" y="185996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1-9 avril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Semaine Numérique à Québec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128" y="2341340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05935" y="2381804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Numérique - ICC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62" name="Picture 14" descr="Résultat de recherche d'images pour &quot;complementarity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498" y="3079531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ofqj&quot;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673" y="3047693"/>
            <a:ext cx="760528" cy="8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québec numérique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549" y="3184634"/>
            <a:ext cx="1332906" cy="45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québec international&quot;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730" y="4009695"/>
            <a:ext cx="1917637" cy="5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8F3F6D"/>
                </a:solidFill>
              </a:rPr>
              <a:t>Infos / questions ?</a:t>
            </a:r>
            <a:endParaRPr lang="fr-BE" dirty="0">
              <a:solidFill>
                <a:srgbClr val="8F3F6D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0"/>
          </p:nvPr>
        </p:nvSpPr>
        <p:spPr>
          <a:xfrm>
            <a:off x="2653822" y="1164743"/>
            <a:ext cx="6134577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Sophie </a:t>
            </a:r>
            <a:r>
              <a:rPr lang="fr-BE" sz="2400" dirty="0"/>
              <a:t>Schmitz</a:t>
            </a:r>
          </a:p>
          <a:p>
            <a:pPr marL="0" indent="0">
              <a:buNone/>
            </a:pPr>
            <a:r>
              <a:rPr lang="fr-BE" sz="2400" dirty="0"/>
              <a:t>Gestionnaire de projets – Conseillère développement international</a:t>
            </a:r>
          </a:p>
          <a:p>
            <a:pPr marL="0" indent="0">
              <a:buNone/>
            </a:pPr>
            <a:r>
              <a:rPr lang="fr-BE" sz="2400" dirty="0" smtClean="0"/>
              <a:t>BEP Développement </a:t>
            </a:r>
            <a:r>
              <a:rPr lang="fr-BE" sz="2400" dirty="0"/>
              <a:t>Economique</a:t>
            </a:r>
          </a:p>
          <a:p>
            <a:endParaRPr lang="fr-BE" sz="1800" dirty="0"/>
          </a:p>
          <a:p>
            <a:pPr marL="0" indent="0">
              <a:buNone/>
            </a:pPr>
            <a:r>
              <a:rPr lang="fr-BE" sz="1800" dirty="0"/>
              <a:t>° Tel : +32 (0)81 71 71 41</a:t>
            </a:r>
          </a:p>
          <a:p>
            <a:pPr marL="0" indent="0">
              <a:buNone/>
            </a:pPr>
            <a:r>
              <a:rPr lang="fr-BE" sz="1800" dirty="0"/>
              <a:t>° Mob :+32 (0)478 444 598</a:t>
            </a:r>
          </a:p>
          <a:p>
            <a:pPr marL="0" indent="0">
              <a:buNone/>
            </a:pPr>
            <a:r>
              <a:rPr lang="fr-BE" sz="1800" dirty="0"/>
              <a:t>° </a:t>
            </a:r>
            <a:r>
              <a:rPr lang="fr-BE" sz="1800" dirty="0" smtClean="0">
                <a:hlinkClick r:id="rId2"/>
              </a:rPr>
              <a:t>ssc@bep.be</a:t>
            </a:r>
            <a:endParaRPr lang="fr-BE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32" y="4130107"/>
            <a:ext cx="1168918" cy="860993"/>
          </a:xfrm>
          <a:prstGeom prst="rect">
            <a:avLst/>
          </a:prstGeom>
        </p:spPr>
      </p:pic>
      <p:pic>
        <p:nvPicPr>
          <p:cNvPr id="8" name="Image 7" descr="https://lenord.fr/upload/docs/image/jpeg/2015-04/logo_interreg_fw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32" y="4267778"/>
            <a:ext cx="179959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241" y="4125380"/>
            <a:ext cx="917210" cy="8412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593" y="4136920"/>
            <a:ext cx="1049325" cy="8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90095" y="942648"/>
            <a:ext cx="550019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8F3F6D"/>
                </a:solidFill>
              </a:rPr>
              <a:t>Ateliers &amp; séances d’informations</a:t>
            </a:r>
          </a:p>
        </p:txBody>
      </p:sp>
      <p:pic>
        <p:nvPicPr>
          <p:cNvPr id="1026" name="Picture 2" descr="Résultat de recherche d'images pour &quot;formation entreprise png&quot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279" y="2128344"/>
            <a:ext cx="4710459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200150" y="1200151"/>
            <a:ext cx="7155574" cy="2594083"/>
          </a:xfrm>
        </p:spPr>
        <p:txBody>
          <a:bodyPr>
            <a:normAutofit lnSpcReduction="10000"/>
          </a:bodyPr>
          <a:lstStyle/>
          <a:p>
            <a:pPr>
              <a:buClr>
                <a:srgbClr val="8F3F6D"/>
              </a:buClr>
            </a:pPr>
            <a:r>
              <a:rPr lang="fr-BE" sz="2800" dirty="0" smtClean="0"/>
              <a:t> Renforcement </a:t>
            </a:r>
          </a:p>
          <a:p>
            <a:pPr lvl="1">
              <a:buClr>
                <a:srgbClr val="8F3F6D"/>
              </a:buClr>
            </a:pPr>
            <a:r>
              <a:rPr lang="fr-BE" sz="2800" dirty="0"/>
              <a:t> </a:t>
            </a:r>
            <a:r>
              <a:rPr lang="fr-BE" sz="2800" dirty="0" smtClean="0"/>
              <a:t>des compétences « export » et « prospection »</a:t>
            </a:r>
          </a:p>
          <a:p>
            <a:pPr lvl="1">
              <a:buClr>
                <a:srgbClr val="8F3F6D"/>
              </a:buClr>
            </a:pPr>
            <a:r>
              <a:rPr lang="fr-BE" sz="2800" dirty="0"/>
              <a:t> </a:t>
            </a:r>
            <a:r>
              <a:rPr lang="fr-BE" sz="2800" dirty="0" smtClean="0"/>
              <a:t>des connaissances « marchés »</a:t>
            </a:r>
          </a:p>
          <a:p>
            <a:pPr>
              <a:buClr>
                <a:srgbClr val="8F3F6D"/>
              </a:buClr>
            </a:pPr>
            <a:r>
              <a:rPr lang="fr-BE" sz="2800" dirty="0" smtClean="0"/>
              <a:t> Optimiser la participation à des actions à l’international et améliorer le ROI</a:t>
            </a:r>
          </a:p>
          <a:p>
            <a:endParaRPr lang="fr-BE" sz="2800" dirty="0"/>
          </a:p>
          <a:p>
            <a:endParaRPr lang="fr-BE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34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Atelier – coaching pour </a:t>
            </a:r>
            <a:r>
              <a:rPr lang="fr-BE" dirty="0" err="1"/>
              <a:t>néoexportateurs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727941"/>
            <a:ext cx="5014608" cy="2775073"/>
          </a:xfrm>
        </p:spPr>
        <p:txBody>
          <a:bodyPr>
            <a:noAutofit/>
          </a:bodyPr>
          <a:lstStyle/>
          <a:p>
            <a:r>
              <a:rPr lang="fr-BE" sz="1800" dirty="0" smtClean="0"/>
              <a:t>Ateliers de préparation</a:t>
            </a:r>
          </a:p>
          <a:p>
            <a:pPr lvl="1"/>
            <a:r>
              <a:rPr lang="fr-BE" sz="1400" dirty="0" smtClean="0"/>
              <a:t>Aspects culturels des affaires et négociations</a:t>
            </a:r>
          </a:p>
          <a:p>
            <a:pPr lvl="1"/>
            <a:r>
              <a:rPr lang="fr-BE" sz="1400" dirty="0" smtClean="0"/>
              <a:t>Aspects juridiques du partenariat et de la distribution</a:t>
            </a:r>
          </a:p>
          <a:p>
            <a:pPr lvl="1"/>
            <a:r>
              <a:rPr lang="fr-BE" sz="1400" dirty="0" smtClean="0"/>
              <a:t>Tendances du marché et réseaux de distribution</a:t>
            </a:r>
          </a:p>
          <a:p>
            <a:pPr lvl="1"/>
            <a:r>
              <a:rPr lang="fr-BE" sz="1400" dirty="0" smtClean="0"/>
              <a:t>Optimiser sa participation à un salon professionnel en Allemagne</a:t>
            </a:r>
          </a:p>
          <a:p>
            <a:r>
              <a:rPr lang="fr-BE" sz="1800" dirty="0" smtClean="0"/>
              <a:t>Coaching individuel</a:t>
            </a:r>
          </a:p>
          <a:p>
            <a:r>
              <a:rPr lang="fr-BE" sz="1800" dirty="0" smtClean="0"/>
              <a:t>1 mission à l’occasion d’un salon professionnel</a:t>
            </a:r>
          </a:p>
          <a:p>
            <a:pPr lvl="1"/>
            <a:endParaRPr lang="fr-BE" sz="1800" dirty="0" smtClean="0"/>
          </a:p>
          <a:p>
            <a:endParaRPr lang="fr-BE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AutoShape 2" descr="Résultat de recherche d'images pour &quot;cibl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338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4" descr="Résultat de recherche d'images pour &quot;cibl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5738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961" y="1599430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05935" y="161540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Allemagne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8" name="AutoShape 7" descr="Résultat de recherche d'images pour &quot;calendrier&quot;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38138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290" y="2044628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05935" y="212116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Mars - novembre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Développer et optimiser son offre et sa présence sur le marché allemand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150" y="2602540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26957" y="2643004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Agroalimentaire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938" y="3158379"/>
            <a:ext cx="854841" cy="784018"/>
          </a:xfrm>
          <a:prstGeom prst="rect">
            <a:avLst/>
          </a:prstGeom>
        </p:spPr>
      </p:pic>
      <p:pic>
        <p:nvPicPr>
          <p:cNvPr id="2062" name="Picture 14" descr="Résultat de recherche d'images pour &quot;complementarity&quot;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498" y="3079531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077" y="4150173"/>
            <a:ext cx="918939" cy="70568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016057" y="4254798"/>
            <a:ext cx="124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>
                <a:latin typeface="Trebuchet MS" panose="020B0603020202020204" pitchFamily="34" charset="0"/>
              </a:rPr>
              <a:t>International </a:t>
            </a:r>
            <a:r>
              <a:rPr lang="fr-BE" sz="1200" dirty="0" err="1" smtClean="0">
                <a:latin typeface="Trebuchet MS" panose="020B0603020202020204" pitchFamily="34" charset="0"/>
              </a:rPr>
              <a:t>Academy</a:t>
            </a:r>
            <a:r>
              <a:rPr lang="fr-BE" sz="1200" dirty="0" smtClean="0">
                <a:latin typeface="Trebuchet MS" panose="020B0603020202020204" pitchFamily="34" charset="0"/>
              </a:rPr>
              <a:t> by</a:t>
            </a:r>
            <a:endParaRPr lang="fr-BE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Ateliers &amp; séances d’infos exportateurs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524150"/>
            <a:ext cx="5014608" cy="2775073"/>
          </a:xfrm>
        </p:spPr>
        <p:txBody>
          <a:bodyPr>
            <a:noAutofit/>
          </a:bodyPr>
          <a:lstStyle/>
          <a:p>
            <a:r>
              <a:rPr lang="fr-BE" sz="1800" b="1" dirty="0" smtClean="0"/>
              <a:t>Programme provisoire :</a:t>
            </a:r>
          </a:p>
          <a:p>
            <a:pPr lvl="1"/>
            <a:r>
              <a:rPr lang="fr-BE" sz="1800" dirty="0" smtClean="0"/>
              <a:t>Nouvelles opportunités sectorielles et géographiques</a:t>
            </a:r>
          </a:p>
          <a:p>
            <a:pPr lvl="1"/>
            <a:r>
              <a:rPr lang="fr-BE" sz="1800" dirty="0" smtClean="0"/>
              <a:t>Propriété intellectuelle : du neuf ?</a:t>
            </a:r>
          </a:p>
          <a:p>
            <a:pPr lvl="1"/>
            <a:r>
              <a:rPr lang="fr-BE" sz="1800" dirty="0" smtClean="0"/>
              <a:t>Aspects culturels des affaires</a:t>
            </a:r>
          </a:p>
          <a:p>
            <a:pPr lvl="1"/>
            <a:r>
              <a:rPr lang="fr-BE" sz="1800" dirty="0" smtClean="0"/>
              <a:t>Témoignages </a:t>
            </a:r>
          </a:p>
          <a:p>
            <a:pPr lvl="1"/>
            <a:endParaRPr lang="fr-BE" sz="1800" b="1" dirty="0" smtClean="0"/>
          </a:p>
          <a:p>
            <a:r>
              <a:rPr lang="fr-BE" sz="1800" i="1" dirty="0" smtClean="0"/>
              <a:t>A l’occasion du passage des AEC de l’AWEX à Namur</a:t>
            </a:r>
          </a:p>
          <a:p>
            <a:endParaRPr lang="fr-BE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AutoShape 2" descr="Résultat de recherche d'images pour &quot;cibl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338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4" descr="Résultat de recherche d'images pour &quot;cibl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5738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961" y="1599430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05935" y="161540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Chine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8" name="AutoShape 7" descr="Résultat de recherche d'images pour &quot;calendrier&quot;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38138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290" y="2044628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05935" y="212116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7 septembre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BE" sz="2400" b="1" dirty="0" err="1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</a:t>
            </a:r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Update « la Chine, un nouveau visage ? »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150" y="2602540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26957" y="2643004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Trebuchet MS" panose="020B0603020202020204" pitchFamily="34" charset="0"/>
              </a:rPr>
              <a:t>Multifilière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4310" y="2984703"/>
            <a:ext cx="854841" cy="7840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721" y="3102272"/>
            <a:ext cx="1003218" cy="770404"/>
          </a:xfrm>
          <a:prstGeom prst="rect">
            <a:avLst/>
          </a:prstGeom>
        </p:spPr>
      </p:pic>
      <p:pic>
        <p:nvPicPr>
          <p:cNvPr id="2062" name="Picture 14" descr="Résultat de recherche d'images pour &quot;complementarity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498" y="3079531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181" y="3998785"/>
            <a:ext cx="1336128" cy="38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1181" y="4460718"/>
            <a:ext cx="1284561" cy="51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Ateliers &amp; séances d’infos exportateurs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524150"/>
            <a:ext cx="5014608" cy="2775073"/>
          </a:xfrm>
        </p:spPr>
        <p:txBody>
          <a:bodyPr>
            <a:noAutofit/>
          </a:bodyPr>
          <a:lstStyle/>
          <a:p>
            <a:r>
              <a:rPr lang="fr-BE" sz="1800" dirty="0" smtClean="0"/>
              <a:t>Mise à jour des informations sur </a:t>
            </a:r>
            <a:r>
              <a:rPr lang="fr-BE" sz="1800" smtClean="0"/>
              <a:t>l’application de </a:t>
            </a:r>
            <a:r>
              <a:rPr lang="fr-BE" sz="1800" dirty="0" smtClean="0"/>
              <a:t>la TVA intracommunautaire et des modalités de facturation à l’international</a:t>
            </a:r>
          </a:p>
          <a:p>
            <a:pPr lvl="1"/>
            <a:endParaRPr lang="fr-BE" sz="1800" dirty="0" smtClean="0"/>
          </a:p>
          <a:p>
            <a:endParaRPr lang="fr-BE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AutoShape 2" descr="Résultat de recherche d'images pour &quot;cibl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338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4" descr="Résultat de recherche d'images pour &quot;cibl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5738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961" y="1599430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05935" y="161540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UE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8" name="AutoShape 7" descr="Résultat de recherche d'images pour &quot;calendrier&quot;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38138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290" y="2044628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405935" y="212116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octobre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TVA intracommunautaire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150" y="2602540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26957" y="2643004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Trebuchet MS" panose="020B0603020202020204" pitchFamily="34" charset="0"/>
              </a:rPr>
              <a:t>Multifilière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938" y="3158379"/>
            <a:ext cx="854841" cy="784018"/>
          </a:xfrm>
          <a:prstGeom prst="rect">
            <a:avLst/>
          </a:prstGeom>
        </p:spPr>
      </p:pic>
      <p:pic>
        <p:nvPicPr>
          <p:cNvPr id="2062" name="Picture 14" descr="Résultat de recherche d'images pour &quot;complementarity&quot;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498" y="3079531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90095" y="942648"/>
            <a:ext cx="550019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solidFill>
                  <a:srgbClr val="8F3F6D"/>
                </a:solidFill>
              </a:rPr>
              <a:t>B2B en province de Namur</a:t>
            </a:r>
            <a:endParaRPr lang="fr-FR" sz="2800" b="1" dirty="0">
              <a:solidFill>
                <a:srgbClr val="8F3F6D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042" y="1923394"/>
            <a:ext cx="4165015" cy="234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4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8F3F6D"/>
              </a:buClr>
            </a:pPr>
            <a:r>
              <a:rPr lang="fr-BE" sz="2800" dirty="0" smtClean="0"/>
              <a:t> Aider les entreprises à trouver des partenaires à l’étranger</a:t>
            </a:r>
          </a:p>
          <a:p>
            <a:pPr>
              <a:buClr>
                <a:srgbClr val="8F3F6D"/>
              </a:buClr>
            </a:pPr>
            <a:r>
              <a:rPr lang="fr-BE" sz="2800" dirty="0"/>
              <a:t> </a:t>
            </a:r>
            <a:r>
              <a:rPr lang="fr-BE" sz="2800" dirty="0" smtClean="0"/>
              <a:t>Mettre en valeur les atouts  et entreprises de la province de Namur auprès de délégations étrangères</a:t>
            </a:r>
            <a:endParaRPr lang="fr-BE" sz="2800" dirty="0"/>
          </a:p>
          <a:p>
            <a:endParaRPr lang="fr-BE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KIKK 2017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275" y="1577231"/>
            <a:ext cx="4416535" cy="2775073"/>
          </a:xfrm>
        </p:spPr>
        <p:txBody>
          <a:bodyPr>
            <a:noAutofit/>
          </a:bodyPr>
          <a:lstStyle/>
          <a:p>
            <a:r>
              <a:rPr lang="fr-BE" sz="1800" dirty="0" smtClean="0"/>
              <a:t>Volet « business » du KIKK Festival</a:t>
            </a:r>
          </a:p>
          <a:p>
            <a:r>
              <a:rPr lang="fr-BE" sz="1800" dirty="0" smtClean="0"/>
              <a:t>B2B personnalisés et programmés (agenda sur-mesure, espace VIP)</a:t>
            </a:r>
          </a:p>
          <a:p>
            <a:r>
              <a:rPr lang="fr-BE" sz="1800" dirty="0" smtClean="0"/>
              <a:t>Présentation de projets et d’entreprises aux délégations étrangères</a:t>
            </a:r>
          </a:p>
          <a:p>
            <a:r>
              <a:rPr lang="fr-BE" sz="1800" dirty="0" smtClean="0"/>
              <a:t>Accès aux conférences du KIKK Festival et aux conférences académiques de l’</a:t>
            </a:r>
            <a:r>
              <a:rPr lang="fr-BE" sz="1800" dirty="0" err="1" smtClean="0"/>
              <a:t>UNamur</a:t>
            </a:r>
            <a:endParaRPr lang="fr-BE" sz="1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26F-8116-3542-A27B-4E1BCD2E8D20}" type="slidenum">
              <a:rPr lang="fr-FR" smtClean="0"/>
              <a:t>9</a:t>
            </a:fld>
            <a:endParaRPr lang="fr-FR"/>
          </a:p>
        </p:txBody>
      </p:sp>
      <p:sp>
        <p:nvSpPr>
          <p:cNvPr id="5" name="AutoShape 2" descr="Résultat de recherche d'images pour &quot;cibl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3338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6" name="AutoShape 4" descr="Résultat de recherche d'images pour &quot;cible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5738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726" y="1205339"/>
            <a:ext cx="385304" cy="3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352700" y="1211659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Québec, France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8" name="AutoShape 7" descr="Résultat de recherche d'images pour &quot;calendrier&quot;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38138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268" y="1783428"/>
            <a:ext cx="492645" cy="49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384913" y="1859962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1-9 avril</a:t>
            </a:r>
            <a:endParaRPr lang="fr-BE" dirty="0">
              <a:latin typeface="Trebuchet MS" panose="020B0603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0621" y="746234"/>
            <a:ext cx="821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8F3F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B2B internationaux</a:t>
            </a:r>
            <a:endParaRPr lang="fr-BE" sz="2400" dirty="0">
              <a:solidFill>
                <a:srgbClr val="8F3F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Résultat de recherche d'images pour &quot;entreprise icone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128" y="2341340"/>
            <a:ext cx="402115" cy="4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405935" y="2381804"/>
            <a:ext cx="256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Trebuchet MS" panose="020B0603020202020204" pitchFamily="34" charset="0"/>
              </a:rPr>
              <a:t>Numérique - ICC</a:t>
            </a:r>
            <a:endParaRPr lang="fr-BE" dirty="0">
              <a:latin typeface="Trebuchet MS" panose="020B0603020202020204" pitchFamily="34" charset="0"/>
            </a:endParaRPr>
          </a:p>
        </p:txBody>
      </p:sp>
      <p:pic>
        <p:nvPicPr>
          <p:cNvPr id="2062" name="Picture 14" descr="Résultat de recherche d'images pour &quot;complementarity&quot;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498" y="3079531"/>
            <a:ext cx="378767" cy="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ofqj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09" y="4414343"/>
            <a:ext cx="483500" cy="5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 de recherche d'images pour &quot;québec numérique&quot;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8197" y="3685284"/>
            <a:ext cx="1027366" cy="3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 de recherche d'images pour &quot;québec international&quot;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354" y="4462124"/>
            <a:ext cx="1340797" cy="4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09" y="3062558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315" y="2964017"/>
            <a:ext cx="550351" cy="60979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909" y="3557574"/>
            <a:ext cx="854841" cy="7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EC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DEVECO</Template>
  <TotalTime>207</TotalTime>
  <Words>571</Words>
  <Application>Microsoft Office PowerPoint</Application>
  <PresentationFormat>Affichage à l'écran (16:9)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DEVECO</vt:lpstr>
      <vt:lpstr>Programme d’actions collectives à l’international</vt:lpstr>
      <vt:lpstr> </vt:lpstr>
      <vt:lpstr>Objectifs</vt:lpstr>
      <vt:lpstr>Atelier – coaching pour néoexportateurs</vt:lpstr>
      <vt:lpstr>Ateliers &amp; séances d’infos exportateurs</vt:lpstr>
      <vt:lpstr>Ateliers &amp; séances d’infos exportateurs</vt:lpstr>
      <vt:lpstr> </vt:lpstr>
      <vt:lpstr>Objectifs</vt:lpstr>
      <vt:lpstr>KIKK 2017</vt:lpstr>
      <vt:lpstr> </vt:lpstr>
      <vt:lpstr>Objectifs</vt:lpstr>
      <vt:lpstr>Pays limitrophes</vt:lpstr>
      <vt:lpstr>Pays limitrophes</vt:lpstr>
      <vt:lpstr>Pays limitrophes</vt:lpstr>
      <vt:lpstr>Pays limitrophes</vt:lpstr>
      <vt:lpstr>Europe occidentale</vt:lpstr>
      <vt:lpstr>Grande exportation</vt:lpstr>
      <vt:lpstr>Infos / 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Actions collectives à l’international</dc:title>
  <dc:creator>SCHMITZ Sophie</dc:creator>
  <cp:lastModifiedBy>SCHMITZ Sophie</cp:lastModifiedBy>
  <cp:revision>30</cp:revision>
  <dcterms:created xsi:type="dcterms:W3CDTF">2017-01-27T14:21:51Z</dcterms:created>
  <dcterms:modified xsi:type="dcterms:W3CDTF">2017-02-06T14:53:45Z</dcterms:modified>
</cp:coreProperties>
</file>